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8" descr="prava_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14"/>
          <p:cNvGraphicFramePr>
            <a:graphicFrameLocks noChangeAspect="1"/>
          </p:cNvGraphicFramePr>
          <p:nvPr userDrawn="1"/>
        </p:nvGraphicFramePr>
        <p:xfrm>
          <a:off x="222251" y="188913"/>
          <a:ext cx="1016000" cy="1104900"/>
        </p:xfrm>
        <a:graphic>
          <a:graphicData uri="http://schemas.openxmlformats.org/presentationml/2006/ole">
            <mc:AlternateContent xmlns:mc="http://schemas.openxmlformats.org/markup-compatibility/2006">
              <mc:Choice xmlns:v="urn:schemas-microsoft-com:vml" Requires="v">
                <p:oleObj spid="_x0000_s2086" name="Точечный рисунок" r:id="rId4" imgW="762106" imgH="1104762" progId="PBrush">
                  <p:embed/>
                </p:oleObj>
              </mc:Choice>
              <mc:Fallback>
                <p:oleObj name="Точечный рисунок" r:id="rId4" imgW="762106" imgH="1104762" progId="PBrush">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51" y="188913"/>
                        <a:ext cx="1016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9" descr="prava_r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111_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651" y="188913"/>
            <a:ext cx="107061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1031"/>
          <p:cNvGraphicFramePr>
            <a:graphicFrameLocks noChangeAspect="1"/>
          </p:cNvGraphicFramePr>
          <p:nvPr userDrawn="1"/>
        </p:nvGraphicFramePr>
        <p:xfrm>
          <a:off x="222251" y="188913"/>
          <a:ext cx="1016000" cy="1104900"/>
        </p:xfrm>
        <a:graphic>
          <a:graphicData uri="http://schemas.openxmlformats.org/presentationml/2006/ole">
            <mc:AlternateContent xmlns:mc="http://schemas.openxmlformats.org/markup-compatibility/2006">
              <mc:Choice xmlns:v="urn:schemas-microsoft-com:vml" Requires="v">
                <p:oleObj spid="_x0000_s2087" name="Точечный рисунок" r:id="rId7" imgW="762106" imgH="1104762" progId="PBrush">
                  <p:embed/>
                </p:oleObj>
              </mc:Choice>
              <mc:Fallback>
                <p:oleObj name="Точечный рисунок" r:id="rId7" imgW="762106" imgH="1104762" progId="PBrush">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51" y="188913"/>
                        <a:ext cx="1016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8" name="Rectangle 2"/>
          <p:cNvSpPr>
            <a:spLocks noGrp="1" noChangeArrowheads="1"/>
          </p:cNvSpPr>
          <p:nvPr>
            <p:ph type="ctrTitle"/>
          </p:nvPr>
        </p:nvSpPr>
        <p:spPr>
          <a:xfrm>
            <a:off x="914400" y="2130427"/>
            <a:ext cx="103632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ru-RU"/>
              <a:t>Образец подзаголовка</a:t>
            </a:r>
          </a:p>
        </p:txBody>
      </p:sp>
      <p:sp>
        <p:nvSpPr>
          <p:cNvPr id="9" name="Rectangle 4"/>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2034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80924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56651" y="1412875"/>
            <a:ext cx="2743200" cy="47132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27051" y="1412875"/>
            <a:ext cx="8026400" cy="47132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72469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113985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4270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650731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321575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466389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2811758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172074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352367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22968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10170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343668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val="28340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230972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1" y="2852740"/>
            <a:ext cx="5232400"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45200" y="2852740"/>
            <a:ext cx="5234517"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15241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40968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34447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17049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143555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val="177597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412875"/>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609600" y="2852739"/>
            <a:ext cx="10670117" cy="327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r>
              <a:rPr lang="ru-RU">
                <a:solidFill>
                  <a:srgbClr val="000000"/>
                </a:solidFill>
              </a:rPr>
              <a:t>М.В. Вербицкая-2014 </a:t>
            </a:r>
          </a:p>
        </p:txBody>
      </p:sp>
      <p:pic>
        <p:nvPicPr>
          <p:cNvPr id="1030" name="Picture 8" descr="prava_ru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31" name="Object 14"/>
          <p:cNvGraphicFramePr>
            <a:graphicFrameLocks noChangeAspect="1"/>
          </p:cNvGraphicFramePr>
          <p:nvPr userDrawn="1"/>
        </p:nvGraphicFramePr>
        <p:xfrm>
          <a:off x="222251" y="188913"/>
          <a:ext cx="1016000" cy="1104900"/>
        </p:xfrm>
        <a:graphic>
          <a:graphicData uri="http://schemas.openxmlformats.org/presentationml/2006/ole">
            <mc:AlternateContent xmlns:mc="http://schemas.openxmlformats.org/markup-compatibility/2006">
              <mc:Choice xmlns:v="urn:schemas-microsoft-com:vml" Requires="v">
                <p:oleObj spid="_x0000_s1044" name="Точечный рисунок" r:id="rId15" imgW="762106" imgH="1104762" progId="PBrush">
                  <p:embed/>
                </p:oleObj>
              </mc:Choice>
              <mc:Fallback>
                <p:oleObj name="Точечный рисунок" r:id="rId15" imgW="762106" imgH="1104762" progId="PBrush">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2251" y="188913"/>
                        <a:ext cx="1016000" cy="11049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4532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6F98-E656-406B-9084-27BE8DA1B0E8}" type="datetimeFigureOut">
              <a:rPr lang="ru-RU" smtClean="0"/>
              <a:pPr/>
              <a:t>12.12.2018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954F-50AB-4A55-B620-7C5610D5F682}" type="slidenum">
              <a:rPr lang="ru-RU" smtClean="0"/>
              <a:pPr/>
              <a:t>‹#›</a:t>
            </a:fld>
            <a:endParaRPr lang="ru-RU"/>
          </a:p>
        </p:txBody>
      </p:sp>
    </p:spTree>
    <p:extLst>
      <p:ext uri="{BB962C8B-B14F-4D97-AF65-F5344CB8AC3E}">
        <p14:creationId xmlns:p14="http://schemas.microsoft.com/office/powerpoint/2010/main" val="248770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9.jpg"/><Relationship Id="rId2" Type="http://schemas.openxmlformats.org/officeDocument/2006/relationships/slide" Target="slide11.xml"/><Relationship Id="rId1" Type="http://schemas.openxmlformats.org/officeDocument/2006/relationships/slideLayout" Target="../slideLayouts/slideLayout18.xml"/><Relationship Id="rId6" Type="http://schemas.openxmlformats.org/officeDocument/2006/relationships/slide" Target="slide13.xml"/><Relationship Id="rId5" Type="http://schemas.openxmlformats.org/officeDocument/2006/relationships/image" Target="../media/image8.jp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t="12646"/>
          <a:stretch>
            <a:fillRect/>
          </a:stretch>
        </p:blipFill>
        <p:spPr bwMode="auto">
          <a:xfrm>
            <a:off x="1532626" y="1587260"/>
            <a:ext cx="9156700" cy="44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001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467" y="191835"/>
            <a:ext cx="6096000" cy="646331"/>
          </a:xfrm>
          <a:prstGeom prst="rect">
            <a:avLst/>
          </a:prstGeom>
        </p:spPr>
        <p:txBody>
          <a:bodyPr>
            <a:spAutoFit/>
          </a:bodyPr>
          <a:lstStyle/>
          <a:p>
            <a:pPr lvl="0"/>
            <a:r>
              <a:rPr lang="en-US" b="1" kern="0" dirty="0">
                <a:solidFill>
                  <a:sysClr val="windowText" lastClr="000000"/>
                </a:solidFill>
                <a:latin typeface="Times New Roman" panose="02020603050405020304" pitchFamily="18" charset="0"/>
              </a:rPr>
              <a:t>Task 3. Imagine that these are photos from your photo album. Choose one photo to present to your friend.</a:t>
            </a:r>
            <a:endPar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p:txBody>
      </p:sp>
      <p:sp>
        <p:nvSpPr>
          <p:cNvPr id="6" name="Прямоугольник 5"/>
          <p:cNvSpPr/>
          <p:nvPr/>
        </p:nvSpPr>
        <p:spPr>
          <a:xfrm>
            <a:off x="446467" y="4228140"/>
            <a:ext cx="6096000" cy="2031325"/>
          </a:xfrm>
          <a:prstGeom prst="rect">
            <a:avLst/>
          </a:prstGeom>
        </p:spPr>
        <p:txBody>
          <a:bodyPr>
            <a:spAutoFit/>
          </a:bodyPr>
          <a:lstStyle/>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have to start speaking in 1.5 minutes and will speak for not more</a:t>
            </a: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than 2 minutes (12–15 sentences). In your talk remember to speak about:</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where and when the photo was taken</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what/who is in the photo</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 is happening</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took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the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photo</a:t>
            </a:r>
            <a:endPar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decided to show the picture to your friend</a:t>
            </a: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have to talk continuously, starting with:</a:t>
            </a:r>
          </a:p>
          <a:p>
            <a:pPr lvl="0"/>
            <a:r>
              <a:rPr kumimoji="0" lang="en-US" sz="14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rPr>
              <a:t>                     "</a:t>
            </a:r>
            <a:r>
              <a:rPr kumimoji="0" lang="en-US" sz="1400" b="1"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rPr>
              <a:t>I’ve chosen photo number … </a:t>
            </a:r>
            <a:r>
              <a:rPr kumimoji="0" lang="en-US" sz="14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rPr>
              <a:t>“  </a:t>
            </a:r>
            <a:r>
              <a:rPr kumimoji="0" lang="en-US" sz="140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(click on the chosen photo)</a:t>
            </a:r>
            <a:endParaRPr kumimoji="0" lang="ru-RU" sz="1800" i="0" u="none" strike="noStrike" kern="0" cap="none" spc="0" normalizeH="0" baseline="0" noProof="0" dirty="0">
              <a:ln>
                <a:noFill/>
              </a:ln>
              <a:solidFill>
                <a:sysClr val="windowText" lastClr="000000"/>
              </a:solidFill>
              <a:effectLst/>
              <a:uLnTx/>
              <a:uFillTx/>
            </a:endParaRPr>
          </a:p>
        </p:txBody>
      </p:sp>
      <p:sp>
        <p:nvSpPr>
          <p:cNvPr id="7" name="Кольцо 6"/>
          <p:cNvSpPr/>
          <p:nvPr/>
        </p:nvSpPr>
        <p:spPr>
          <a:xfrm>
            <a:off x="5285091" y="1342162"/>
            <a:ext cx="1590162"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8" name="Арка 7"/>
          <p:cNvSpPr/>
          <p:nvPr/>
        </p:nvSpPr>
        <p:spPr>
          <a:xfrm rot="5400000">
            <a:off x="5247938" y="1357426"/>
            <a:ext cx="1612709" cy="1590163"/>
          </a:xfrm>
          <a:prstGeom prst="blockArc">
            <a:avLst>
              <a:gd name="adj1" fmla="val 10800004"/>
              <a:gd name="adj2" fmla="val 0"/>
              <a:gd name="adj3" fmla="val 25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3" name="Рисунок 2">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107" y="932994"/>
            <a:ext cx="3916527" cy="29497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Рисунок 3">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8710" y="359690"/>
            <a:ext cx="4371475" cy="30834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74431" y="3689645"/>
            <a:ext cx="4351956" cy="29094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TextBox 8"/>
          <p:cNvSpPr txBox="1"/>
          <p:nvPr/>
        </p:nvSpPr>
        <p:spPr>
          <a:xfrm>
            <a:off x="3840480" y="3454061"/>
            <a:ext cx="926216"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Photo 1</a:t>
            </a:r>
            <a:endPar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TextBox 12"/>
          <p:cNvSpPr txBox="1"/>
          <p:nvPr/>
        </p:nvSpPr>
        <p:spPr>
          <a:xfrm>
            <a:off x="9927771" y="370610"/>
            <a:ext cx="934871"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Photo 2</a:t>
            </a:r>
            <a:endParaRPr lang="ru-RU"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9927770" y="3721319"/>
            <a:ext cx="934871"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Photo 3</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989304"/>
      </p:ext>
    </p:extLst>
  </p:cSld>
  <p:clrMapOvr>
    <a:masterClrMapping/>
  </p:clrMapOvr>
  <mc:AlternateContent xmlns:mc="http://schemas.openxmlformats.org/markup-compatibility/2006" xmlns:p14="http://schemas.microsoft.com/office/powerpoint/2010/main">
    <mc:Choice Requires="p14">
      <p:transition spd="slow" p14:dur="2000" advTm="100000"/>
    </mc:Choice>
    <mc:Fallback xmlns="">
      <p:transition spd="slow" advTm="10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9000"/>
                                        <p:tgtEl>
                                          <p:spTgt spid="7"/>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3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9854" y="2259984"/>
            <a:ext cx="3533104" cy="280076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In your talk remember to speak about:</a:t>
            </a:r>
          </a:p>
          <a:p>
            <a:pPr marL="285750" lvl="0" indent="-285750">
              <a:buFont typeface="Arial" panose="020B0604020202020204" pitchFamily="34" charset="0"/>
              <a:buChar char="•"/>
            </a:pPr>
            <a:r>
              <a:rPr lang="en-US" sz="2000" kern="0" dirty="0">
                <a:solidFill>
                  <a:prstClr val="black"/>
                </a:solidFill>
              </a:rPr>
              <a:t>where and when the photo was taken</a:t>
            </a:r>
          </a:p>
          <a:p>
            <a:pPr marL="285750" lvl="0" indent="-285750">
              <a:buFont typeface="Arial" panose="020B0604020202020204" pitchFamily="34" charset="0"/>
              <a:buChar char="•"/>
            </a:pPr>
            <a:r>
              <a:rPr lang="en-US" sz="2000" kern="0" dirty="0">
                <a:solidFill>
                  <a:prstClr val="black"/>
                </a:solidFill>
              </a:rPr>
              <a:t>what/who is in the photo</a:t>
            </a:r>
          </a:p>
          <a:p>
            <a:pPr marL="285750" lvl="0" indent="-285750">
              <a:buFont typeface="Arial" panose="020B0604020202020204" pitchFamily="34" charset="0"/>
              <a:buChar char="•"/>
            </a:pPr>
            <a:r>
              <a:rPr lang="en-US" sz="2000" kern="0" dirty="0">
                <a:solidFill>
                  <a:prstClr val="black"/>
                </a:solidFill>
              </a:rPr>
              <a:t>what is happening</a:t>
            </a:r>
          </a:p>
          <a:p>
            <a:pPr marL="285750" lvl="0" indent="-285750">
              <a:buFont typeface="Arial" panose="020B0604020202020204" pitchFamily="34" charset="0"/>
              <a:buChar char="•"/>
            </a:pPr>
            <a:r>
              <a:rPr lang="en-US" sz="2000" kern="0" dirty="0">
                <a:solidFill>
                  <a:prstClr val="black"/>
                </a:solidFill>
              </a:rPr>
              <a:t>why you </a:t>
            </a:r>
            <a:r>
              <a:rPr lang="en-US" sz="2000" kern="0" dirty="0" smtClean="0">
                <a:solidFill>
                  <a:prstClr val="black"/>
                </a:solidFill>
              </a:rPr>
              <a:t>took </a:t>
            </a:r>
            <a:r>
              <a:rPr lang="en-US" sz="2000" kern="0" dirty="0">
                <a:solidFill>
                  <a:prstClr val="black"/>
                </a:solidFill>
              </a:rPr>
              <a:t>the </a:t>
            </a:r>
            <a:r>
              <a:rPr lang="en-US" sz="2000" kern="0" dirty="0" smtClean="0">
                <a:solidFill>
                  <a:prstClr val="black"/>
                </a:solidFill>
              </a:rPr>
              <a:t>photo</a:t>
            </a:r>
            <a:endParaRPr lang="en-US" sz="2000" kern="0" dirty="0">
              <a:solidFill>
                <a:prstClr val="black"/>
              </a:solidFill>
            </a:endParaRPr>
          </a:p>
          <a:p>
            <a:pPr marL="285750" lvl="0" indent="-285750">
              <a:buFont typeface="Arial" panose="020B0604020202020204" pitchFamily="34" charset="0"/>
              <a:buChar char="•"/>
            </a:pPr>
            <a:r>
              <a:rPr lang="en-US" sz="2000" kern="0" dirty="0">
                <a:solidFill>
                  <a:prstClr val="black"/>
                </a:solidFill>
              </a:rPr>
              <a:t>why you decided to show the picture to your friend</a:t>
            </a:r>
            <a:endParaRPr kumimoji="0" 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0" name="Кольцо 9"/>
          <p:cNvSpPr/>
          <p:nvPr/>
        </p:nvSpPr>
        <p:spPr>
          <a:xfrm>
            <a:off x="9947121" y="32461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9947120" y="32461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2" name="Стрелка вправо 1">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386" y="927786"/>
            <a:ext cx="6781060" cy="51072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05459092"/>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21522" y="2259984"/>
            <a:ext cx="3533104" cy="2800767"/>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buFont typeface="Arial" panose="020B0604020202020204" pitchFamily="34" charset="0"/>
              <a:buChar char="•"/>
            </a:pPr>
            <a:r>
              <a:rPr lang="en-US" sz="2000" kern="0" dirty="0">
                <a:solidFill>
                  <a:prstClr val="black"/>
                </a:solidFill>
              </a:rPr>
              <a:t>where and when the photo was taken</a:t>
            </a:r>
          </a:p>
          <a:p>
            <a:pPr marL="285750" lvl="0" indent="-285750">
              <a:buFont typeface="Arial" panose="020B0604020202020204" pitchFamily="34" charset="0"/>
              <a:buChar char="•"/>
            </a:pPr>
            <a:r>
              <a:rPr lang="en-US" sz="2000" kern="0" dirty="0">
                <a:solidFill>
                  <a:prstClr val="black"/>
                </a:solidFill>
              </a:rPr>
              <a:t>what/who is in the photo</a:t>
            </a:r>
          </a:p>
          <a:p>
            <a:pPr marL="285750" lvl="0" indent="-285750">
              <a:buFont typeface="Arial" panose="020B0604020202020204" pitchFamily="34" charset="0"/>
              <a:buChar char="•"/>
            </a:pPr>
            <a:r>
              <a:rPr lang="en-US" sz="2000" kern="0" dirty="0">
                <a:solidFill>
                  <a:prstClr val="black"/>
                </a:solidFill>
              </a:rPr>
              <a:t>what is happening</a:t>
            </a:r>
          </a:p>
          <a:p>
            <a:pPr marL="285750" lvl="0" indent="-285750">
              <a:buFont typeface="Arial" panose="020B0604020202020204" pitchFamily="34" charset="0"/>
              <a:buChar char="•"/>
            </a:pPr>
            <a:r>
              <a:rPr lang="en-US" sz="2000" kern="0" dirty="0">
                <a:solidFill>
                  <a:prstClr val="black"/>
                </a:solidFill>
              </a:rPr>
              <a:t>why you </a:t>
            </a:r>
            <a:r>
              <a:rPr lang="en-US" sz="2000" kern="0" dirty="0" smtClean="0">
                <a:solidFill>
                  <a:prstClr val="black"/>
                </a:solidFill>
              </a:rPr>
              <a:t>took the photo</a:t>
            </a:r>
            <a:endParaRPr lang="en-US" sz="2000" kern="0" dirty="0">
              <a:solidFill>
                <a:prstClr val="black"/>
              </a:solidFill>
            </a:endParaRPr>
          </a:p>
          <a:p>
            <a:pPr marL="285750" lvl="0" indent="-285750">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10" name="Кольцо 9"/>
          <p:cNvSpPr/>
          <p:nvPr/>
        </p:nvSpPr>
        <p:spPr>
          <a:xfrm>
            <a:off x="10075910" y="15718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10075910" y="157184"/>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709996" y="613624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385" y="961934"/>
            <a:ext cx="7086091" cy="49982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670382"/>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9854" y="2259984"/>
            <a:ext cx="3533104" cy="2800767"/>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buFont typeface="Arial" panose="020B0604020202020204" pitchFamily="34" charset="0"/>
              <a:buChar char="•"/>
            </a:pPr>
            <a:r>
              <a:rPr lang="en-US" sz="2000" kern="0" dirty="0">
                <a:solidFill>
                  <a:prstClr val="black"/>
                </a:solidFill>
              </a:rPr>
              <a:t>where and when the photo was taken</a:t>
            </a:r>
          </a:p>
          <a:p>
            <a:pPr marL="285750" lvl="0" indent="-285750">
              <a:buFont typeface="Arial" panose="020B0604020202020204" pitchFamily="34" charset="0"/>
              <a:buChar char="•"/>
            </a:pPr>
            <a:r>
              <a:rPr lang="en-US" sz="2000" kern="0" dirty="0">
                <a:solidFill>
                  <a:prstClr val="black"/>
                </a:solidFill>
              </a:rPr>
              <a:t>what/who is in the photo</a:t>
            </a:r>
          </a:p>
          <a:p>
            <a:pPr marL="285750" lvl="0" indent="-285750">
              <a:buFont typeface="Arial" panose="020B0604020202020204" pitchFamily="34" charset="0"/>
              <a:buChar char="•"/>
            </a:pPr>
            <a:r>
              <a:rPr lang="en-US" sz="2000" kern="0" dirty="0">
                <a:solidFill>
                  <a:prstClr val="black"/>
                </a:solidFill>
              </a:rPr>
              <a:t>what is happening</a:t>
            </a:r>
          </a:p>
          <a:p>
            <a:pPr marL="285750" lvl="0" indent="-285750">
              <a:buFont typeface="Arial" panose="020B0604020202020204" pitchFamily="34" charset="0"/>
              <a:buChar char="•"/>
            </a:pPr>
            <a:r>
              <a:rPr lang="en-US" sz="2000" kern="0" dirty="0">
                <a:solidFill>
                  <a:prstClr val="black"/>
                </a:solidFill>
              </a:rPr>
              <a:t>why you </a:t>
            </a:r>
            <a:r>
              <a:rPr lang="en-US" sz="2000" kern="0" dirty="0" smtClean="0">
                <a:solidFill>
                  <a:prstClr val="black"/>
                </a:solidFill>
              </a:rPr>
              <a:t>took </a:t>
            </a:r>
            <a:r>
              <a:rPr lang="en-US" sz="2000" kern="0" dirty="0">
                <a:solidFill>
                  <a:prstClr val="black"/>
                </a:solidFill>
              </a:rPr>
              <a:t>the </a:t>
            </a:r>
            <a:r>
              <a:rPr lang="en-US" sz="2000" kern="0" dirty="0" smtClean="0">
                <a:solidFill>
                  <a:prstClr val="black"/>
                </a:solidFill>
              </a:rPr>
              <a:t>photo</a:t>
            </a:r>
            <a:endParaRPr lang="en-US" sz="2000" kern="0" dirty="0">
              <a:solidFill>
                <a:prstClr val="black"/>
              </a:solidFill>
            </a:endParaRPr>
          </a:p>
          <a:p>
            <a:pPr marL="285750" lvl="0" indent="-285750">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8" name="Кольцо 7"/>
          <p:cNvSpPr/>
          <p:nvPr/>
        </p:nvSpPr>
        <p:spPr>
          <a:xfrm>
            <a:off x="9934242" y="33686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Кольцо 8"/>
          <p:cNvSpPr/>
          <p:nvPr/>
        </p:nvSpPr>
        <p:spPr>
          <a:xfrm>
            <a:off x="9934242" y="336859"/>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59" y="1141609"/>
            <a:ext cx="6498931" cy="43447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73455845"/>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9000"/>
                                        <p:tgtEl>
                                          <p:spTgt spid="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2529" y="94934"/>
            <a:ext cx="8321654" cy="258532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4. Study the </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tw</a:t>
            </a:r>
            <a:r>
              <a:rPr kumimoji="0" lang="en-US" sz="1400" b="1" i="0" u="none" strike="noStrike" kern="0" cap="none" spc="0" normalizeH="0" baseline="0" noProof="0" dirty="0" err="1">
                <a:ln>
                  <a:noFill/>
                </a:ln>
                <a:solidFill>
                  <a:sysClr val="windowText" lastClr="000000"/>
                </a:solidFill>
                <a:effectLst/>
                <a:uLnTx/>
                <a:uFillTx/>
                <a:latin typeface="Calibri,Bold"/>
              </a:rPr>
              <a:t>о</a:t>
            </a:r>
            <a:r>
              <a:rPr kumimoji="0" lang="en-US" sz="1400" b="1" i="0" u="none" strike="noStrike" kern="0" cap="none" spc="0" normalizeH="0" baseline="0" noProof="0" dirty="0">
                <a:ln>
                  <a:noFill/>
                </a:ln>
                <a:solidFill>
                  <a:sysClr val="windowText" lastClr="000000"/>
                </a:solidFill>
                <a:effectLst/>
                <a:uLnTx/>
                <a:uFillTx/>
                <a:latin typeface="Calibri,Bold"/>
              </a:rPr>
              <a:t> </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ph</a:t>
            </a:r>
            <a:r>
              <a:rPr kumimoji="0" lang="en-US" sz="1400" b="1" i="0" u="none" strike="noStrike" kern="0" cap="none" spc="0" normalizeH="0" baseline="0" noProof="0" dirty="0" err="1">
                <a:ln>
                  <a:noFill/>
                </a:ln>
                <a:solidFill>
                  <a:sysClr val="windowText" lastClr="000000"/>
                </a:solidFill>
                <a:effectLst/>
                <a:uLnTx/>
                <a:uFillTx/>
                <a:latin typeface="Calibri,Bold"/>
              </a:rPr>
              <a:t>о</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t</a:t>
            </a:r>
            <a:r>
              <a:rPr kumimoji="0" lang="en-US" sz="1400" b="1" i="0" u="none" strike="noStrike" kern="0" cap="none" spc="0" normalizeH="0" baseline="0" noProof="0" dirty="0" err="1">
                <a:ln>
                  <a:noFill/>
                </a:ln>
                <a:solidFill>
                  <a:sysClr val="windowText" lastClr="000000"/>
                </a:solidFill>
                <a:effectLst/>
                <a:uLnTx/>
                <a:uFillTx/>
                <a:latin typeface="Calibri,Bold"/>
              </a:rPr>
              <a:t>о</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graphs</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In 1.5 minutes be ready </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t</a:t>
            </a:r>
            <a:r>
              <a:rPr kumimoji="0" lang="en-US" sz="1400" b="1" i="0" u="none" strike="noStrike" kern="0" cap="none" spc="0" normalizeH="0" baseline="0" noProof="0" dirty="0" err="1">
                <a:ln>
                  <a:noFill/>
                </a:ln>
                <a:solidFill>
                  <a:sysClr val="windowText" lastClr="000000"/>
                </a:solidFill>
                <a:effectLst/>
                <a:uLnTx/>
                <a:uFillTx/>
                <a:latin typeface="Calibri,Bold"/>
              </a:rPr>
              <a:t>о</a:t>
            </a:r>
            <a:r>
              <a:rPr kumimoji="0" lang="en-US" sz="1400" b="1" i="0" u="none" strike="noStrike" kern="0" cap="none" spc="0" normalizeH="0" baseline="0" noProof="0" dirty="0">
                <a:ln>
                  <a:noFill/>
                </a:ln>
                <a:solidFill>
                  <a:sysClr val="windowText" lastClr="000000"/>
                </a:solidFill>
                <a:effectLst/>
                <a:uLnTx/>
                <a:uFillTx/>
                <a:latin typeface="Calibri,Bold"/>
              </a:rPr>
              <a:t> </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c</a:t>
            </a:r>
            <a:r>
              <a:rPr kumimoji="0" lang="en-US" sz="1400" b="1" i="0" u="none" strike="noStrike" kern="0" cap="none" spc="0" normalizeH="0" baseline="0" noProof="0" dirty="0" err="1">
                <a:ln>
                  <a:noFill/>
                </a:ln>
                <a:solidFill>
                  <a:sysClr val="windowText" lastClr="000000"/>
                </a:solidFill>
                <a:effectLst/>
                <a:uLnTx/>
                <a:uFillTx/>
                <a:latin typeface="Calibri,Bold"/>
              </a:rPr>
              <a:t>о</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sysClr val="windowText" lastClr="000000"/>
                </a:solidFill>
                <a:effectLst/>
                <a:uLnTx/>
                <a:uFillTx/>
                <a:latin typeface="Calibri,Bold"/>
              </a:rPr>
              <a:t>о</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sysClr val="windowText" lastClr="000000"/>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sysClr val="windowText" lastClr="000000"/>
                </a:solidFill>
                <a:effectLst/>
                <a:uLnTx/>
                <a:uFillTx/>
                <a:latin typeface="Cambria,Bold"/>
              </a:rPr>
              <a:t>о</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sysClr val="windowText" lastClr="000000"/>
                </a:solidFill>
                <a:effectLst/>
                <a:uLnTx/>
                <a:uFillTx/>
                <a:latin typeface="Calibri,Bold"/>
              </a:rPr>
              <a:t>о</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graphs: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give a brief description of the photos (action, location)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say what the pictures have in common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 </a:t>
            </a: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say in what way the pictures are different</a:t>
            </a:r>
          </a:p>
          <a:p>
            <a:pPr lvl="0"/>
            <a:r>
              <a:rPr kumimoji="0" lang="en-US" sz="1800" b="0" i="0" u="none" strike="noStrike" kern="0" cap="none" spc="0" normalizeH="0" baseline="0" noProof="0" dirty="0">
                <a:ln>
                  <a:noFill/>
                </a:ln>
                <a:solidFill>
                  <a:sysClr val="windowText" lastClr="000000"/>
                </a:solidFill>
                <a:effectLst/>
                <a:uLnTx/>
                <a:uFillTx/>
              </a:rPr>
              <a:t>· </a:t>
            </a:r>
            <a:r>
              <a:rPr lang="en-US" kern="0" dirty="0">
                <a:solidFill>
                  <a:prstClr val="black"/>
                </a:solidFill>
                <a:latin typeface="Times New Roman" panose="02020603050405020304" pitchFamily="18" charset="0"/>
              </a:rPr>
              <a:t>say </a:t>
            </a:r>
            <a:r>
              <a:rPr lang="en-US" dirty="0">
                <a:latin typeface="Times New Roman" panose="02020603050405020304" pitchFamily="18" charset="0"/>
                <a:cs typeface="Times New Roman" panose="02020603050405020304" pitchFamily="18" charset="0"/>
              </a:rPr>
              <a:t>which kind of dessert presented in the pictures you’d prefer in the summer </a:t>
            </a:r>
            <a:endParaRPr lang="en-US" dirty="0" smtClean="0">
              <a:latin typeface="Times New Roman" panose="02020603050405020304" pitchFamily="18" charset="0"/>
              <a:cs typeface="Times New Roman" panose="02020603050405020304" pitchFamily="18" charset="0"/>
            </a:endParaRPr>
          </a:p>
          <a:p>
            <a:pPr lvl="0"/>
            <a:r>
              <a:rPr kumimoji="0" lang="en-US" sz="1800" b="0" i="0" u="none" strike="noStrike" kern="0" cap="none" spc="0" normalizeH="0" baseline="0" noProof="0" dirty="0" smtClean="0">
                <a:ln>
                  <a:noFill/>
                </a:ln>
                <a:solidFill>
                  <a:sysClr val="windowText" lastClr="000000"/>
                </a:solidFill>
                <a:effectLst/>
                <a:uLnTx/>
                <a:uFillTx/>
              </a:rPr>
              <a:t>· </a:t>
            </a: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explain why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speak for not more than 2 minutes (12-15 sentences). You have to</a:t>
            </a:r>
            <a:endParaRPr kumimoji="0" lang="en-US" sz="1800" b="1" i="0" u="none" strike="noStrike" kern="0" cap="none" spc="0" normalizeH="0" baseline="0" noProof="0" dirty="0">
              <a:ln>
                <a:noFill/>
              </a:ln>
              <a:solidFill>
                <a:sysClr val="windowText" lastClr="000000"/>
              </a:solidFill>
              <a:effectLst/>
              <a:uLnTx/>
              <a:uFillTx/>
              <a:latin typeface="Cambria,Bold"/>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talk continuously.</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539" y="3051316"/>
            <a:ext cx="4851084" cy="3244981"/>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5953" y="3051315"/>
            <a:ext cx="4941596" cy="3244981"/>
          </a:xfrm>
          <a:prstGeom prst="rect">
            <a:avLst/>
          </a:prstGeom>
        </p:spPr>
      </p:pic>
      <p:sp>
        <p:nvSpPr>
          <p:cNvPr id="7" name="TextBox 6"/>
          <p:cNvSpPr txBox="1"/>
          <p:nvPr/>
        </p:nvSpPr>
        <p:spPr>
          <a:xfrm>
            <a:off x="1070539" y="2681983"/>
            <a:ext cx="934871"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Photo 1</a:t>
            </a:r>
            <a:endParaRPr lang="ru-RU" b="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477423" y="2680257"/>
            <a:ext cx="934871"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Photo </a:t>
            </a:r>
            <a:r>
              <a:rPr lang="en-US" b="1" dirty="0" smtClean="0">
                <a:latin typeface="Times New Roman" panose="02020603050405020304" pitchFamily="18" charset="0"/>
                <a:cs typeface="Times New Roman" panose="02020603050405020304" pitchFamily="18" charset="0"/>
              </a:rPr>
              <a:t>2</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845346"/>
      </p:ext>
    </p:extLst>
  </p:cSld>
  <p:clrMapOvr>
    <a:masterClrMapping/>
  </p:clrMapOvr>
  <mc:AlternateContent xmlns:mc="http://schemas.openxmlformats.org/markup-compatibility/2006" xmlns:p14="http://schemas.microsoft.com/office/powerpoint/2010/main">
    <mc:Choice Requires="p14">
      <p:transition spd="slow" p14:dur="2000" advTm="90000"/>
    </mc:Choice>
    <mc:Fallback xmlns="">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2529" y="94934"/>
            <a:ext cx="8204088"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С</a:t>
            </a:r>
            <a:r>
              <a:rPr kumimoji="0" lang="en-US" sz="1400" b="1" i="0" u="none" strike="noStrike" kern="0" cap="none" spc="0" normalizeH="0" baseline="0" noProof="0" dirty="0" err="1">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prstClr val="black"/>
                </a:solidFill>
                <a:effectLst/>
                <a:uLnTx/>
                <a:uFillTx/>
                <a:latin typeface="Cambria,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graphs: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 </a:t>
            </a:r>
            <a:r>
              <a:rPr kumimoji="0" lang="en-US" sz="1800" b="0" i="0" u="none" strike="noStrike" kern="0" cap="none" spc="0" normalizeH="0" baseline="0" noProof="0" dirty="0">
                <a:ln>
                  <a:noFill/>
                </a:ln>
                <a:solidFill>
                  <a:prstClr val="black"/>
                </a:solidFill>
                <a:effectLst/>
                <a:uLnTx/>
                <a:uFillTx/>
                <a:latin typeface="Times New Roman" panose="02020603050405020304" pitchFamily="18" charset="0"/>
              </a:rPr>
              <a:t>give a brief description of the photos (action, location)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 </a:t>
            </a:r>
            <a:r>
              <a:rPr kumimoji="0" lang="en-US" sz="1800" b="0" i="0" u="none" strike="noStrike" kern="0" cap="none" spc="0" normalizeH="0" baseline="0" noProof="0" dirty="0">
                <a:ln>
                  <a:noFill/>
                </a:ln>
                <a:solidFill>
                  <a:prstClr val="black"/>
                </a:solidFill>
                <a:effectLst/>
                <a:uLnTx/>
                <a:uFillTx/>
                <a:latin typeface="Times New Roman" panose="02020603050405020304" pitchFamily="18" charset="0"/>
              </a:rPr>
              <a:t>say what the pictures have in common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 </a:t>
            </a:r>
            <a:r>
              <a:rPr kumimoji="0" lang="en-US" sz="1800" b="0" i="0" u="none" strike="noStrike" kern="0" cap="none" spc="0" normalizeH="0" baseline="0" noProof="0" dirty="0">
                <a:ln>
                  <a:noFill/>
                </a:ln>
                <a:solidFill>
                  <a:prstClr val="black"/>
                </a:solidFill>
                <a:effectLst/>
                <a:uLnTx/>
                <a:uFillTx/>
                <a:latin typeface="Times New Roman" panose="02020603050405020304" pitchFamily="18" charset="0"/>
              </a:rPr>
              <a:t>say in what way the pictures are different</a:t>
            </a:r>
          </a:p>
          <a:p>
            <a:r>
              <a:rPr kumimoji="0" lang="en-US" sz="1800" b="0" i="0" u="none" strike="noStrike" kern="0" cap="none" spc="0" normalizeH="0" baseline="0" noProof="0" dirty="0">
                <a:ln>
                  <a:noFill/>
                </a:ln>
                <a:solidFill>
                  <a:prstClr val="black"/>
                </a:solidFill>
                <a:effectLst/>
                <a:uLnTx/>
                <a:uFillTx/>
              </a:rPr>
              <a:t>· </a:t>
            </a:r>
            <a:r>
              <a:rPr kumimoji="0" lang="en-US" sz="1800" b="0" i="0" u="none" strike="noStrike" kern="0" cap="none" spc="0" normalizeH="0" baseline="0" noProof="0" dirty="0" smtClean="0">
                <a:ln>
                  <a:noFill/>
                </a:ln>
                <a:solidFill>
                  <a:prstClr val="black"/>
                </a:solidFill>
                <a:effectLst/>
                <a:uLnTx/>
                <a:uFillTx/>
                <a:latin typeface="Times New Roman" panose="02020603050405020304" pitchFamily="18" charset="0"/>
              </a:rPr>
              <a:t>say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kind of dessert presented in the pictures you’d prefer in the summer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 </a:t>
            </a:r>
            <a:r>
              <a:rPr kumimoji="0" lang="en-US" sz="1800" b="0" i="0" u="none" strike="noStrike" kern="0" cap="none" spc="0" normalizeH="0" baseline="0" noProof="0" dirty="0">
                <a:ln>
                  <a:noFill/>
                </a:ln>
                <a:solidFill>
                  <a:prstClr val="black"/>
                </a:solidFill>
                <a:effectLst/>
                <a:uLnTx/>
                <a:uFillTx/>
                <a:latin typeface="Times New Roman" panose="02020603050405020304" pitchFamily="18" charset="0"/>
              </a:rPr>
              <a:t>explain why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You will speak for not more than 2 minutes (12-15 sentences). You have to</a:t>
            </a:r>
            <a:endParaRPr kumimoji="0" lang="en-US" sz="1800" b="1" i="0" u="none" strike="noStrike" kern="0" cap="none" spc="0" normalizeH="0" baseline="0" noProof="0" dirty="0">
              <a:ln>
                <a:noFill/>
              </a:ln>
              <a:solidFill>
                <a:prstClr val="black"/>
              </a:solidFill>
              <a:effectLst/>
              <a:uLnTx/>
              <a:uFillTx/>
              <a:latin typeface="Cambria,Bold"/>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talk continuously.</a:t>
            </a:r>
            <a:endParaRPr kumimoji="0" lang="ru-RU" sz="1800" b="0" i="0" u="none" strike="noStrike" kern="0" cap="none" spc="0" normalizeH="0" baseline="0" noProof="0" dirty="0">
              <a:ln>
                <a:noFill/>
              </a:ln>
              <a:solidFill>
                <a:prstClr val="black"/>
              </a:solidFill>
              <a:effectLst/>
              <a:uLnTx/>
              <a:uFillTx/>
            </a:endParaRPr>
          </a:p>
        </p:txBody>
      </p:sp>
      <p:sp>
        <p:nvSpPr>
          <p:cNvPr id="6" name="Кольцо 5"/>
          <p:cNvSpPr/>
          <p:nvPr/>
        </p:nvSpPr>
        <p:spPr>
          <a:xfrm>
            <a:off x="10037273" y="220187"/>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7" name="Кольцо 6"/>
          <p:cNvSpPr/>
          <p:nvPr/>
        </p:nvSpPr>
        <p:spPr>
          <a:xfrm>
            <a:off x="10037273" y="220186"/>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71" y="2924593"/>
            <a:ext cx="4675297" cy="312739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5522" y="2924593"/>
            <a:ext cx="4762529" cy="3127394"/>
          </a:xfrm>
          <a:prstGeom prst="rect">
            <a:avLst/>
          </a:prstGeom>
        </p:spPr>
      </p:pic>
      <p:sp>
        <p:nvSpPr>
          <p:cNvPr id="8" name="TextBox 7"/>
          <p:cNvSpPr txBox="1"/>
          <p:nvPr/>
        </p:nvSpPr>
        <p:spPr>
          <a:xfrm>
            <a:off x="1240971" y="2555261"/>
            <a:ext cx="934871"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Photo 1</a:t>
            </a:r>
            <a:endParaRPr lang="ru-RU"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662057" y="2555261"/>
            <a:ext cx="926216"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Photo 2</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828287"/>
      </p:ext>
    </p:extLst>
  </p:cSld>
  <p:clrMapOvr>
    <a:masterClrMapping/>
  </p:clrMapOvr>
  <mc:AlternateContent xmlns:mc="http://schemas.openxmlformats.org/markup-compatibility/2006" xmlns:p14="http://schemas.microsoft.com/office/powerpoint/2010/main">
    <mc:Choice Requires="p14">
      <p:transition spd="slow" p14:dur="2000" advTm="120000"/>
    </mc:Choice>
    <mc:Fallback xmlns="">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5576" y="2967335"/>
            <a:ext cx="7360862"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w="0"/>
                <a:solidFill>
                  <a:sysClr val="windowText" lastClr="000000"/>
                </a:solidFill>
                <a:effectLst>
                  <a:outerShdw blurRad="38100" dist="19050" dir="2700000" algn="tl" rotWithShape="0">
                    <a:schemeClr val="dk1">
                      <a:alpha val="40000"/>
                    </a:schemeClr>
                  </a:outerShdw>
                </a:effectLst>
                <a:uLnTx/>
                <a:uFillTx/>
              </a:rPr>
              <a:t>This is the end of the task</a:t>
            </a:r>
            <a:endParaRPr kumimoji="0" lang="ru-RU" sz="5400" b="0" i="0" u="none" strike="noStrike" kern="0" cap="none" spc="0" normalizeH="0" baseline="0" noProof="0" dirty="0">
              <a:ln w="0"/>
              <a:solidFill>
                <a:schemeClr val="tx1"/>
              </a:solidFill>
              <a:effectLst>
                <a:outerShdw blurRad="38100" dist="19050" dir="2700000" algn="tl" rotWithShape="0">
                  <a:schemeClr val="dk1">
                    <a:alpha val="40000"/>
                  </a:schemeClr>
                </a:outerShdw>
              </a:effectLst>
              <a:uLnTx/>
              <a:uFillTx/>
            </a:endParaRPr>
          </a:p>
        </p:txBody>
      </p:sp>
    </p:spTree>
    <p:extLst>
      <p:ext uri="{BB962C8B-B14F-4D97-AF65-F5344CB8AC3E}">
        <p14:creationId xmlns:p14="http://schemas.microsoft.com/office/powerpoint/2010/main" val="423094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3588" y="2163868"/>
            <a:ext cx="11100915" cy="4154984"/>
          </a:xfrm>
          <a:prstGeom prst="rect">
            <a:avLst/>
          </a:prstGeom>
        </p:spPr>
        <p:txBody>
          <a:bodyPr wrap="square">
            <a:spAutoFit/>
          </a:bodyPr>
          <a:lstStyle/>
          <a:p>
            <a:r>
              <a:rPr lang="en-US" sz="2400" dirty="0"/>
              <a:t>Many of our superstitions came to us from very ancient sources. The idea that one should knock on wood for good luck, for example, is a 4,000-year-old custom that began with some Native American tribes of North America. Noticing that the oak was struck often by lightning, members of the tribe thought that it must be the dwelling place of a sky god. They also thought that boasting of a future personal deed was bad luck and meant the thing would never happen. Knocking on an oak tree was a way of contacting the sky god and being forgiven for boasting. </a:t>
            </a:r>
          </a:p>
          <a:p>
            <a:r>
              <a:rPr lang="en-US" sz="2400" dirty="0"/>
              <a:t>Another interesting superstition is that it is bad luck to open an umbrella indoors. In eighteenth-century England, umbrellas had stiff springs and very strong metal spokes. Opening one indoors could indeed cause an accident. It could injure someone or break a fragile object. This superstition came about for practical reasons. </a:t>
            </a:r>
            <a:endParaRPr kumimoji="0" lang="ru-RU" sz="2400" b="0" i="0" u="none" strike="noStrike" kern="0" cap="none" spc="0" normalizeH="0" baseline="0" noProof="0" dirty="0">
              <a:ln>
                <a:noFill/>
              </a:ln>
              <a:solidFill>
                <a:sysClr val="windowText" lastClr="000000"/>
              </a:solidFill>
              <a:effectLst/>
              <a:uLnTx/>
              <a:uFillTx/>
            </a:endParaRPr>
          </a:p>
        </p:txBody>
      </p:sp>
      <p:sp>
        <p:nvSpPr>
          <p:cNvPr id="3" name="Прямоугольник 2"/>
          <p:cNvSpPr/>
          <p:nvPr/>
        </p:nvSpPr>
        <p:spPr>
          <a:xfrm>
            <a:off x="433588" y="111187"/>
            <a:ext cx="8027831"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Imagine that you are preparing a project with your friend. You have found some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interesting material for the presentation and you want to read this text to your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friend. You have 1.5 minutes to read the text silently, then be ready to read it out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aloud. You will not have more than 1.5 minutes to read it.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Кольцо 3"/>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val="3636784868"/>
      </p:ext>
    </p:extLst>
  </p:cSld>
  <p:clrMapOvr>
    <a:masterClrMapping/>
  </p:clrMapOvr>
  <mc:AlternateContent xmlns:mc="http://schemas.openxmlformats.org/markup-compatibility/2006" xmlns:p14="http://schemas.microsoft.com/office/powerpoint/2010/main">
    <mc:Choice Requires="p14">
      <p:transition spd="slow" p14:dur="2000" advTm="90000"/>
    </mc:Choice>
    <mc:Fallback xmlns="">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05662" y="1390139"/>
            <a:ext cx="10162635" cy="4893647"/>
          </a:xfrm>
          <a:prstGeom prst="rect">
            <a:avLst/>
          </a:prstGeom>
        </p:spPr>
        <p:txBody>
          <a:bodyPr wrap="square">
            <a:spAutoFit/>
          </a:bodyPr>
          <a:lstStyle/>
          <a:p>
            <a:r>
              <a:rPr lang="en-US" sz="2400" dirty="0"/>
              <a:t>Many of our superstitions came to us from very ancient sources. The idea that one should knock on wood for good luck, for example, is a 4,000-year-old custom that began with some Native American tribes of North America. Noticing that the oak was struck often by lightning, members of the tribe thought that it must be the dwelling place of a sky god. They also thought that boasting of a future personal deed was bad luck and meant the thing would never happen. Knocking on an oak tree was a way of contacting the sky god and being forgiven for boasting. </a:t>
            </a:r>
          </a:p>
          <a:p>
            <a:r>
              <a:rPr lang="en-US" sz="2400" dirty="0"/>
              <a:t>Another interesting superstition is that it is bad luck to open an umbrella indoors. In eighteenth-century England, umbrellas had stiff springs and very strong metal spokes. Opening one indoors could indeed cause an accident. It could injure someone or break a fragile object. This superstition came about for practical reasons. </a:t>
            </a:r>
            <a:endParaRPr kumimoji="0" lang="ru-RU" sz="2400" b="0" i="0" u="none" strike="noStrike" kern="0" cap="none" spc="0" normalizeH="0" baseline="0" noProof="0" dirty="0">
              <a:ln>
                <a:noFill/>
              </a:ln>
              <a:solidFill>
                <a:sysClr val="windowText" lastClr="000000"/>
              </a:solidFill>
              <a:effectLst/>
              <a:uLnTx/>
              <a:uFillTx/>
            </a:endParaRPr>
          </a:p>
        </p:txBody>
      </p:sp>
      <p:sp>
        <p:nvSpPr>
          <p:cNvPr id="3" name="Кольцо 2"/>
          <p:cNvSpPr/>
          <p:nvPr/>
        </p:nvSpPr>
        <p:spPr>
          <a:xfrm>
            <a:off x="10457644" y="279796"/>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5" name="Арка 4"/>
          <p:cNvSpPr/>
          <p:nvPr/>
        </p:nvSpPr>
        <p:spPr>
          <a:xfrm rot="5400000">
            <a:off x="10450131" y="263518"/>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val="958042487"/>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59000"/>
                                        <p:tgtEl>
                                          <p:spTgt spid="3"/>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3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611418" y="798988"/>
            <a:ext cx="339516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2. Study the advertisement.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Прямоугольник 3"/>
          <p:cNvSpPr/>
          <p:nvPr/>
        </p:nvSpPr>
        <p:spPr>
          <a:xfrm>
            <a:off x="7177063" y="6265675"/>
            <a:ext cx="3887606" cy="338554"/>
          </a:xfrm>
          <a:prstGeom prst="rect">
            <a:avLst/>
          </a:prstGeom>
        </p:spPr>
        <p:txBody>
          <a:bodyPr wrap="square">
            <a:spAutoFit/>
          </a:bodyPr>
          <a:lstStyle/>
          <a:p>
            <a:r>
              <a:rPr kumimoji="0" lang="en-US" sz="16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You </a:t>
            </a:r>
            <a:r>
              <a:rPr kumimoji="0" lang="en-US" sz="1600" b="1" i="0" u="none" strike="noStrike" kern="0" cap="none" spc="0" normalizeH="0" baseline="0" noProof="0" dirty="0">
                <a:ln>
                  <a:noFill/>
                </a:ln>
                <a:solidFill>
                  <a:sysClr val="windowText" lastClr="000000"/>
                </a:solidFill>
                <a:effectLst/>
                <a:uLnTx/>
                <a:uFillTx/>
                <a:latin typeface="Times New Roman" panose="02020603050405020304" pitchFamily="18" charset="0"/>
              </a:rPr>
              <a:t>have 20 seconds to ask each question.</a:t>
            </a:r>
            <a:endParaRPr kumimoji="0" lang="ru-RU" sz="16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8418183" y="210412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8437501" y="2087845"/>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11" name="Рисунок 10"/>
          <p:cNvPicPr>
            <a:picLocks noChangeAspect="1"/>
          </p:cNvPicPr>
          <p:nvPr/>
        </p:nvPicPr>
        <p:blipFill rotWithShape="1">
          <a:blip r:embed="rId2"/>
          <a:srcRect l="29653" t="15804" r="29787" b="10268"/>
          <a:stretch/>
        </p:blipFill>
        <p:spPr>
          <a:xfrm>
            <a:off x="309189" y="300446"/>
            <a:ext cx="6151517" cy="6303783"/>
          </a:xfrm>
          <a:prstGeom prst="rect">
            <a:avLst/>
          </a:prstGeom>
        </p:spPr>
      </p:pic>
    </p:spTree>
    <p:extLst>
      <p:ext uri="{BB962C8B-B14F-4D97-AF65-F5344CB8AC3E}">
        <p14:creationId xmlns:p14="http://schemas.microsoft.com/office/powerpoint/2010/main" val="1906301206"/>
      </p:ext>
    </p:extLst>
  </p:cSld>
  <p:clrMapOvr>
    <a:masterClrMapping/>
  </p:clrMapOvr>
  <mc:AlternateContent xmlns:mc="http://schemas.openxmlformats.org/markup-compatibility/2006" xmlns:p14="http://schemas.microsoft.com/office/powerpoint/2010/main">
    <mc:Choice Requires="p14">
      <p:transition spd="slow" p14:dur="2000" advTm="90000"/>
    </mc:Choice>
    <mc:Fallback xmlns="">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438154" y="5127938"/>
            <a:ext cx="7881502" cy="523220"/>
          </a:xfrm>
          <a:prstGeom prst="rect">
            <a:avLst/>
          </a:prstGeom>
        </p:spPr>
        <p:txBody>
          <a:bodyPr wrap="square">
            <a:spAutoFit/>
          </a:bodyPr>
          <a:lstStyle/>
          <a:p>
            <a:pPr lvl="0"/>
            <a:r>
              <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equipment and clothes required for riding lessons </a:t>
            </a:r>
            <a:endParaRPr kumimoji="0" lang="en-US" sz="2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210" y="1019234"/>
            <a:ext cx="4517136" cy="3742944"/>
          </a:xfrm>
          <a:prstGeom prst="rect">
            <a:avLst/>
          </a:prstGeom>
        </p:spPr>
      </p:pic>
    </p:spTree>
    <p:extLst>
      <p:ext uri="{BB962C8B-B14F-4D97-AF65-F5344CB8AC3E}">
        <p14:creationId xmlns:p14="http://schemas.microsoft.com/office/powerpoint/2010/main" val="21944959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714027" y="5111184"/>
            <a:ext cx="3516956" cy="523220"/>
          </a:xfrm>
          <a:prstGeom prst="rect">
            <a:avLst/>
          </a:prstGeom>
        </p:spPr>
        <p:txBody>
          <a:bodyPr wrap="square">
            <a:spAutoFit/>
          </a:bodyPr>
          <a:lstStyle/>
          <a:p>
            <a:pPr lvl="0"/>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rPr>
              <a:t>2</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way of payment </a:t>
            </a:r>
            <a:endPar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581" y="1093921"/>
            <a:ext cx="4517136" cy="3742944"/>
          </a:xfrm>
          <a:prstGeom prst="rect">
            <a:avLst/>
          </a:prstGeom>
        </p:spPr>
      </p:pic>
    </p:spTree>
    <p:extLst>
      <p:ext uri="{BB962C8B-B14F-4D97-AF65-F5344CB8AC3E}">
        <p14:creationId xmlns:p14="http://schemas.microsoft.com/office/powerpoint/2010/main" val="36144848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69889" y="5252299"/>
            <a:ext cx="6096000" cy="523220"/>
          </a:xfrm>
          <a:prstGeom prst="rect">
            <a:avLst/>
          </a:prstGeom>
        </p:spPr>
        <p:txBody>
          <a:bodyPr>
            <a:spAutoFit/>
          </a:bodyPr>
          <a:lstStyle/>
          <a:p>
            <a:pPr lvl="0"/>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rPr>
              <a:t>3)</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riding lessons in bad weather</a:t>
            </a:r>
            <a:r>
              <a:rPr lang="en-US" dirty="0"/>
              <a:t> </a:t>
            </a:r>
            <a:endPar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9889" y="1258878"/>
            <a:ext cx="4517136" cy="3742944"/>
          </a:xfrm>
          <a:prstGeom prst="rect">
            <a:avLst/>
          </a:prstGeom>
        </p:spPr>
      </p:pic>
    </p:spTree>
    <p:extLst>
      <p:ext uri="{BB962C8B-B14F-4D97-AF65-F5344CB8AC3E}">
        <p14:creationId xmlns:p14="http://schemas.microsoft.com/office/powerpoint/2010/main" val="23992971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13976" y="5222677"/>
            <a:ext cx="6096000" cy="523220"/>
          </a:xfrm>
          <a:prstGeom prst="rect">
            <a:avLst/>
          </a:prstGeom>
        </p:spPr>
        <p:txBody>
          <a:bodyPr>
            <a:spAutoFit/>
          </a:bodyPr>
          <a:lstStyle/>
          <a:p>
            <a:pPr lvl="0"/>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rPr>
              <a:t>4)</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if it is allowed to feed the horses </a:t>
            </a:r>
            <a:endParaRPr lang="en-US" sz="2800" kern="0" dirty="0">
              <a:solidFill>
                <a:prstClr val="black"/>
              </a:solidFill>
              <a:latin typeface="Times New Roman" panose="02020603050405020304" pitchFamily="18" charset="0"/>
              <a:cs typeface="Times New Roman" panose="02020603050405020304"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3976" y="1258878"/>
            <a:ext cx="4517136" cy="3742944"/>
          </a:xfrm>
          <a:prstGeom prst="rect">
            <a:avLst/>
          </a:prstGeom>
        </p:spPr>
      </p:pic>
    </p:spTree>
    <p:extLst>
      <p:ext uri="{BB962C8B-B14F-4D97-AF65-F5344CB8AC3E}">
        <p14:creationId xmlns:p14="http://schemas.microsoft.com/office/powerpoint/2010/main" val="139057771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36587" y="5167111"/>
            <a:ext cx="6599884" cy="523220"/>
          </a:xfrm>
          <a:prstGeom prst="rect">
            <a:avLst/>
          </a:prstGeom>
        </p:spPr>
        <p:txBody>
          <a:bodyPr wrap="none">
            <a:spAutoFit/>
          </a:bodyPr>
          <a:lstStyle/>
          <a:p>
            <a:pPr lvl="0"/>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rPr>
              <a:t>5</a:t>
            </a:r>
            <a:r>
              <a:rPr kumimoji="0" lang="en-US" sz="2800" b="0" i="0" u="none" strike="noStrike" kern="0" cap="none" spc="0" normalizeH="0" baseline="0" noProof="0" dirty="0" smtClean="0">
                <a:ln>
                  <a:noFill/>
                </a:ln>
                <a:solidFill>
                  <a:prstClr val="black"/>
                </a:solidFill>
                <a:effectLst/>
                <a:uLnTx/>
                <a:uFillTx/>
                <a:latin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possibility to book a one-time trial lesson </a:t>
            </a:r>
            <a:endPar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6587" y="1258878"/>
            <a:ext cx="4517136" cy="3742944"/>
          </a:xfrm>
          <a:prstGeom prst="rect">
            <a:avLst/>
          </a:prstGeom>
        </p:spPr>
      </p:pic>
    </p:spTree>
    <p:extLst>
      <p:ext uri="{BB962C8B-B14F-4D97-AF65-F5344CB8AC3E}">
        <p14:creationId xmlns:p14="http://schemas.microsoft.com/office/powerpoint/2010/main" val="34408102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resentation_rus_2">
  <a:themeElements>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rus_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lnDef>
  </a:objectDefaults>
  <a:extraClrSchemeLst>
    <a:extraClrScheme>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rus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rus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rus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rus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rus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rus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rus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rus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rus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rus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rus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877</Words>
  <Application>Microsoft Office PowerPoint</Application>
  <PresentationFormat>Широкоэкранный</PresentationFormat>
  <Paragraphs>71</Paragraphs>
  <Slides>16</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25" baseType="lpstr">
      <vt:lpstr>Arial</vt:lpstr>
      <vt:lpstr>Calibri</vt:lpstr>
      <vt:lpstr>Calibri Light</vt:lpstr>
      <vt:lpstr>Calibri,Bold</vt:lpstr>
      <vt:lpstr>Cambria,Bold</vt:lpstr>
      <vt:lpstr>Times New Roman</vt:lpstr>
      <vt:lpstr>presentation_rus_2</vt:lpstr>
      <vt:lpstr>1_Тема Office</vt:lpstr>
      <vt:lpstr>Точечный рисунок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Maria Altman</dc:creator>
  <cp:lastModifiedBy>31</cp:lastModifiedBy>
  <cp:revision>28</cp:revision>
  <dcterms:created xsi:type="dcterms:W3CDTF">2016-04-13T17:44:29Z</dcterms:created>
  <dcterms:modified xsi:type="dcterms:W3CDTF">2018-12-12T09:59:12Z</dcterms:modified>
</cp:coreProperties>
</file>