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tyan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18" autoAdjust="0"/>
    <p:restoredTop sz="94660"/>
  </p:normalViewPr>
  <p:slideViewPr>
    <p:cSldViewPr snapToGrid="0">
      <p:cViewPr varScale="1">
        <p:scale>
          <a:sx n="93" d="100"/>
          <a:sy n="93" d="100"/>
        </p:scale>
        <p:origin x="-102" y="-4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54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60A32-7446-4A45-B4BC-DB0A465C564F}" type="datetimeFigureOut">
              <a:rPr lang="ru-RU" smtClean="0"/>
              <a:pPr/>
              <a:t>13.04.2019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19F4D-802A-48CE-86A6-AA90FB3E0F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DE19F4D-802A-48CE-86A6-AA90FB3E0FE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8"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Object 14"/>
          <p:cNvGraphicFramePr>
            <a:graphicFrameLocks noChangeAspect="1"/>
          </p:cNvGraphicFramePr>
          <p:nvPr userDrawn="1"/>
        </p:nvGraphicFramePr>
        <p:xfrm>
          <a:off x="222251" y="188913"/>
          <a:ext cx="1016000" cy="1104900"/>
        </p:xfrm>
        <a:graphic>
          <a:graphicData uri="http://schemas.openxmlformats.org/presentationml/2006/ole">
            <p:oleObj spid="_x0000_s2066" name="Точечный рисунок" r:id="rId4" imgW="762106" imgH="1104762" progId="PBrush">
              <p:embed/>
            </p:oleObj>
          </a:graphicData>
        </a:graphic>
      </p:graphicFrame>
      <p:pic>
        <p:nvPicPr>
          <p:cNvPr id="6" name="Picture 9"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3" descr="111_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90651" y="188913"/>
            <a:ext cx="1070610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Object 1031"/>
          <p:cNvGraphicFramePr>
            <a:graphicFrameLocks noChangeAspect="1"/>
          </p:cNvGraphicFramePr>
          <p:nvPr userDrawn="1"/>
        </p:nvGraphicFramePr>
        <p:xfrm>
          <a:off x="222251" y="188913"/>
          <a:ext cx="1016000" cy="1104900"/>
        </p:xfrm>
        <a:graphic>
          <a:graphicData uri="http://schemas.openxmlformats.org/presentationml/2006/ole">
            <p:oleObj spid="_x0000_s2067" name="Точечный рисунок" r:id="rId6" imgW="762106" imgH="1104762" progId="PBrush">
              <p:embed/>
            </p:oleObj>
          </a:graphicData>
        </a:graphic>
      </p:graphicFrame>
      <p:sp>
        <p:nvSpPr>
          <p:cNvPr id="4098" name="Rectangle 2"/>
          <p:cNvSpPr>
            <a:spLocks noGrp="1" noChangeArrowheads="1"/>
          </p:cNvSpPr>
          <p:nvPr>
            <p:ph type="ctrTitle"/>
          </p:nvPr>
        </p:nvSpPr>
        <p:spPr>
          <a:xfrm>
            <a:off x="914400" y="2130427"/>
            <a:ext cx="103632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ru-RU"/>
              <a:t>Образец подзаголовка</a:t>
            </a:r>
          </a:p>
        </p:txBody>
      </p:sp>
      <p:sp>
        <p:nvSpPr>
          <p:cNvPr id="9" name="Rectangle 4"/>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034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80924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56651" y="1412875"/>
            <a:ext cx="2743200" cy="47132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27051" y="1412875"/>
            <a:ext cx="8026400" cy="47132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72469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13985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270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650731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21575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66389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11758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72074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52367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2968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0170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43668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340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30972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1" y="2852740"/>
            <a:ext cx="5232400"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45200" y="2852740"/>
            <a:ext cx="5234517"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5241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40968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34447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049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43555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7597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412875"/>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609600" y="2852739"/>
            <a:ext cx="10670117"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r>
              <a:rPr lang="ru-RU">
                <a:solidFill>
                  <a:srgbClr val="000000"/>
                </a:solidFill>
              </a:rPr>
              <a:t>М.В. Вербицкая-2014 </a:t>
            </a:r>
          </a:p>
        </p:txBody>
      </p:sp>
      <p:pic>
        <p:nvPicPr>
          <p:cNvPr id="1030" name="Picture 8" descr="prava_rus"/>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31" name="Object 14"/>
          <p:cNvGraphicFramePr>
            <a:graphicFrameLocks noChangeAspect="1"/>
          </p:cNvGraphicFramePr>
          <p:nvPr userDrawn="1"/>
        </p:nvGraphicFramePr>
        <p:xfrm>
          <a:off x="222251" y="188913"/>
          <a:ext cx="1016000" cy="1104900"/>
        </p:xfrm>
        <a:graphic>
          <a:graphicData uri="http://schemas.openxmlformats.org/presentationml/2006/ole">
            <p:oleObj spid="_x0000_s1034" name="Точечный рисунок" r:id="rId15" imgW="762106" imgH="1104762" progId="PBrush">
              <p:embed/>
            </p:oleObj>
          </a:graphicData>
        </a:graphic>
      </p:graphicFrame>
    </p:spTree>
    <p:extLst>
      <p:ext uri="{BB962C8B-B14F-4D97-AF65-F5344CB8AC3E}">
        <p14:creationId xmlns:p14="http://schemas.microsoft.com/office/powerpoint/2010/main" xmlns="" val="1274532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48770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slide" Target="slide11.xml"/><Relationship Id="rId1" Type="http://schemas.openxmlformats.org/officeDocument/2006/relationships/slideLayout" Target="../slideLayouts/slideLayout18.xml"/><Relationship Id="rId6" Type="http://schemas.openxmlformats.org/officeDocument/2006/relationships/slide" Target="slide13.xml"/><Relationship Id="rId5" Type="http://schemas.openxmlformats.org/officeDocument/2006/relationships/image" Target="../media/image7.jpe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13551"/>
          <a:stretch>
            <a:fillRect/>
          </a:stretch>
        </p:blipFill>
        <p:spPr bwMode="auto">
          <a:xfrm>
            <a:off x="1510748" y="1577009"/>
            <a:ext cx="9156700" cy="4420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2001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0313" y="448689"/>
            <a:ext cx="11101687" cy="369332"/>
          </a:xfrm>
          <a:prstGeom prst="rect">
            <a:avLst/>
          </a:prstGeom>
        </p:spPr>
        <p:txBody>
          <a:bodyPr wrap="square">
            <a:spAutoFit/>
          </a:bodyPr>
          <a:lstStyle/>
          <a:p>
            <a:pPr lvl="0"/>
            <a:r>
              <a:rPr lang="en-US" b="1" kern="0" dirty="0">
                <a:solidFill>
                  <a:sysClr val="windowText" lastClr="000000"/>
                </a:solidFill>
                <a:latin typeface="Times New Roman" panose="02020603050405020304" pitchFamily="18" charset="0"/>
              </a:rPr>
              <a:t>Task 3. Imagine that these are photos from your photo album. Choose one photo to present to your friend.</a:t>
            </a:r>
            <a:endPar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p:txBody>
      </p:sp>
      <p:sp>
        <p:nvSpPr>
          <p:cNvPr id="6" name="Прямоугольник 5"/>
          <p:cNvSpPr/>
          <p:nvPr/>
        </p:nvSpPr>
        <p:spPr>
          <a:xfrm>
            <a:off x="349322" y="4148440"/>
            <a:ext cx="11620072" cy="2369880"/>
          </a:xfrm>
          <a:prstGeom prst="rect">
            <a:avLst/>
          </a:prstGeom>
        </p:spPr>
        <p:txBody>
          <a:bodyPr wrap="square">
            <a:spAutoFit/>
          </a:bodyPr>
          <a:lstStyle/>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have to start speaking in 1.5 minutes and will speak for not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more than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2 minutes (12–15 sentences). </a:t>
            </a:r>
            <a:endPar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In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your talk remember to speak about:</a:t>
            </a:r>
          </a:p>
          <a:p>
            <a:pPr marL="1200150" lvl="2"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where and when the photo was taken</a:t>
            </a:r>
          </a:p>
          <a:p>
            <a:pPr marL="1200150" lvl="2"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what/who is in the photo</a:t>
            </a:r>
          </a:p>
          <a:p>
            <a:pPr marL="1200150" lvl="2"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 is happening</a:t>
            </a:r>
          </a:p>
          <a:p>
            <a:pPr marL="1200150" lvl="2"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keep the photo in your album</a:t>
            </a:r>
          </a:p>
          <a:p>
            <a:pPr marL="1200150" lvl="2"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decided to show the picture to your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friend</a:t>
            </a:r>
          </a:p>
          <a:p>
            <a:pPr marL="285750" lvl="0" indent="-285750"/>
            <a:endPar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have to talk continuously, starting with</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r>
              <a:rPr kumimoji="0" lang="en-US" b="1" i="0" u="none" strike="noStrike" kern="0" cap="none" spc="0" normalizeH="0" baseline="0" noProof="0" dirty="0">
                <a:ln>
                  <a:noFill/>
                </a:ln>
                <a:solidFill>
                  <a:sysClr val="windowText" lastClr="000000"/>
                </a:solidFill>
                <a:effectLst/>
                <a:uLnTx/>
                <a:uFillTx/>
                <a:latin typeface="Times New Roman" panose="02020603050405020304" pitchFamily="18" charset="0"/>
              </a:rPr>
              <a:t>I’ve chosen photo number …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p>
          <a:p>
            <a:pPr lvl="0" algn="r"/>
            <a:r>
              <a:rPr lang="en-US" kern="0" dirty="0" smtClean="0">
                <a:solidFill>
                  <a:sysClr val="windowText" lastClr="000000"/>
                </a:solidFill>
                <a:latin typeface="Times New Roman" panose="02020603050405020304" pitchFamily="18" charset="0"/>
              </a:rPr>
              <a:t>(In 1,5 minutes click on the photo you’ve chosen)</a:t>
            </a:r>
            <a:endParaRPr kumimoji="0" lang="ru-RU" i="0" u="none" strike="noStrike" kern="0" cap="none" spc="0" normalizeH="0" baseline="0" noProof="0" dirty="0">
              <a:ln>
                <a:noFill/>
              </a:ln>
              <a:solidFill>
                <a:sysClr val="windowText" lastClr="000000"/>
              </a:solidFill>
              <a:effectLst/>
              <a:uLnTx/>
              <a:uFillTx/>
            </a:endParaRPr>
          </a:p>
        </p:txBody>
      </p:sp>
      <p:sp>
        <p:nvSpPr>
          <p:cNvPr id="7" name="Кольцо 6"/>
          <p:cNvSpPr/>
          <p:nvPr/>
        </p:nvSpPr>
        <p:spPr>
          <a:xfrm>
            <a:off x="9140460" y="427583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8" name="Арка 7"/>
          <p:cNvSpPr/>
          <p:nvPr/>
        </p:nvSpPr>
        <p:spPr>
          <a:xfrm rot="5400000">
            <a:off x="9098728" y="4263610"/>
            <a:ext cx="1625461"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5" name="TextBox 14"/>
          <p:cNvSpPr txBox="1"/>
          <p:nvPr/>
        </p:nvSpPr>
        <p:spPr>
          <a:xfrm>
            <a:off x="2006289" y="812998"/>
            <a:ext cx="926216" cy="369332"/>
          </a:xfrm>
          <a:prstGeom prst="rect">
            <a:avLst/>
          </a:prstGeom>
          <a:noFill/>
        </p:spPr>
        <p:txBody>
          <a:bodyPr wrap="none" rtlCol="0">
            <a:spAutoFit/>
          </a:bodyPr>
          <a:lstStyle/>
          <a:p>
            <a:r>
              <a:rPr lang="en-US" b="1" dirty="0" smtClean="0"/>
              <a:t>Photo 1</a:t>
            </a:r>
            <a:endParaRPr lang="ru-RU" b="1" dirty="0"/>
          </a:p>
        </p:txBody>
      </p:sp>
      <p:sp>
        <p:nvSpPr>
          <p:cNvPr id="16" name="TextBox 15"/>
          <p:cNvSpPr txBox="1"/>
          <p:nvPr/>
        </p:nvSpPr>
        <p:spPr>
          <a:xfrm>
            <a:off x="5624580" y="782174"/>
            <a:ext cx="926216" cy="369332"/>
          </a:xfrm>
          <a:prstGeom prst="rect">
            <a:avLst/>
          </a:prstGeom>
          <a:noFill/>
        </p:spPr>
        <p:txBody>
          <a:bodyPr wrap="none" rtlCol="0">
            <a:spAutoFit/>
          </a:bodyPr>
          <a:lstStyle/>
          <a:p>
            <a:r>
              <a:rPr lang="en-US" b="1" dirty="0" smtClean="0"/>
              <a:t>Photo 2</a:t>
            </a:r>
            <a:endParaRPr lang="ru-RU" b="1" dirty="0"/>
          </a:p>
        </p:txBody>
      </p:sp>
      <p:sp>
        <p:nvSpPr>
          <p:cNvPr id="17" name="TextBox 16"/>
          <p:cNvSpPr txBox="1"/>
          <p:nvPr/>
        </p:nvSpPr>
        <p:spPr>
          <a:xfrm>
            <a:off x="8882678" y="799598"/>
            <a:ext cx="926216" cy="369332"/>
          </a:xfrm>
          <a:prstGeom prst="rect">
            <a:avLst/>
          </a:prstGeom>
          <a:noFill/>
        </p:spPr>
        <p:txBody>
          <a:bodyPr wrap="none" rtlCol="0">
            <a:spAutoFit/>
          </a:bodyPr>
          <a:lstStyle/>
          <a:p>
            <a:r>
              <a:rPr lang="en-US" b="1" dirty="0" smtClean="0"/>
              <a:t>Photo 3</a:t>
            </a:r>
            <a:endParaRPr lang="ru-RU" b="1" dirty="0"/>
          </a:p>
        </p:txBody>
      </p:sp>
      <p:pic>
        <p:nvPicPr>
          <p:cNvPr id="27" name="Рисунок 26" descr="Вариант-10_Задание-3-1.jpg">
            <a:hlinkClick r:id="rId2" action="ppaction://hlinksldjump"/>
          </p:cNvPr>
          <p:cNvPicPr>
            <a:picLocks noChangeAspect="1"/>
          </p:cNvPicPr>
          <p:nvPr/>
        </p:nvPicPr>
        <p:blipFill>
          <a:blip r:embed="rId3"/>
          <a:stretch>
            <a:fillRect/>
          </a:stretch>
        </p:blipFill>
        <p:spPr>
          <a:xfrm>
            <a:off x="399193" y="1174090"/>
            <a:ext cx="4388564" cy="2927799"/>
          </a:xfrm>
          <a:prstGeom prst="rect">
            <a:avLst/>
          </a:prstGeom>
        </p:spPr>
      </p:pic>
      <p:pic>
        <p:nvPicPr>
          <p:cNvPr id="28" name="Рисунок 27" descr="Вариант-10_Задание-3-2.jpg">
            <a:hlinkClick r:id="rId4" action="ppaction://hlinksldjump"/>
          </p:cNvPr>
          <p:cNvPicPr>
            <a:picLocks noChangeAspect="1"/>
          </p:cNvPicPr>
          <p:nvPr/>
        </p:nvPicPr>
        <p:blipFill>
          <a:blip r:embed="rId5" cstate="print"/>
          <a:stretch>
            <a:fillRect/>
          </a:stretch>
        </p:blipFill>
        <p:spPr>
          <a:xfrm>
            <a:off x="5072578" y="1150706"/>
            <a:ext cx="1975493" cy="2961759"/>
          </a:xfrm>
          <a:prstGeom prst="rect">
            <a:avLst/>
          </a:prstGeom>
        </p:spPr>
      </p:pic>
      <p:pic>
        <p:nvPicPr>
          <p:cNvPr id="29" name="Рисунок 28" descr="Вариант-10_Задание-3-3.jpg">
            <a:hlinkClick r:id="rId6" action="ppaction://hlinksldjump"/>
          </p:cNvPr>
          <p:cNvPicPr>
            <a:picLocks noChangeAspect="1"/>
          </p:cNvPicPr>
          <p:nvPr/>
        </p:nvPicPr>
        <p:blipFill>
          <a:blip r:embed="rId7"/>
          <a:stretch>
            <a:fillRect/>
          </a:stretch>
        </p:blipFill>
        <p:spPr>
          <a:xfrm>
            <a:off x="7303428" y="1194638"/>
            <a:ext cx="4337193" cy="2893528"/>
          </a:xfrm>
          <a:prstGeom prst="rect">
            <a:avLst/>
          </a:prstGeom>
        </p:spPr>
      </p:pic>
    </p:spTree>
    <p:extLst>
      <p:ext uri="{BB962C8B-B14F-4D97-AF65-F5344CB8AC3E}">
        <p14:creationId xmlns:p14="http://schemas.microsoft.com/office/powerpoint/2010/main" xmlns="" val="631989304"/>
      </p:ext>
    </p:extLst>
  </p:cSld>
  <p:clrMapOvr>
    <a:masterClrMapping/>
  </p:clrMapOvr>
  <mc:AlternateContent xmlns:mc="http://schemas.openxmlformats.org/markup-compatibility/2006">
    <mc:Choice xmlns:p14="http://schemas.microsoft.com/office/powerpoint/2010/main" xmlns="" Requires="p14">
      <p:transition spd="slow" p14:dur="2000" advTm="100000"/>
    </mc:Choice>
    <mc:Fallback>
      <p:transition spd="slow" advTm="10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9000"/>
                                        <p:tgtEl>
                                          <p:spTgt spid="7"/>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3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3110" y="2279191"/>
            <a:ext cx="4837044" cy="31393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kumimoji="0" 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0" name="Кольцо 9"/>
          <p:cNvSpPr/>
          <p:nvPr/>
        </p:nvSpPr>
        <p:spPr>
          <a:xfrm>
            <a:off x="9947121" y="32461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9947120" y="32461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2" name="Стрелка вправо 1">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3" name="Рисунок 12" descr="Вариант-10_Задание-3-1.jpg"/>
          <p:cNvPicPr>
            <a:picLocks noChangeAspect="1"/>
          </p:cNvPicPr>
          <p:nvPr/>
        </p:nvPicPr>
        <p:blipFill>
          <a:blip r:embed="rId3"/>
          <a:stretch>
            <a:fillRect/>
          </a:stretch>
        </p:blipFill>
        <p:spPr>
          <a:xfrm>
            <a:off x="604677" y="1359025"/>
            <a:ext cx="6001842" cy="40040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0545909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706792" y="2049288"/>
            <a:ext cx="4731026" cy="3139321"/>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10" name="Кольцо 9"/>
          <p:cNvSpPr/>
          <p:nvPr/>
        </p:nvSpPr>
        <p:spPr>
          <a:xfrm>
            <a:off x="10075910" y="15718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10075910" y="157184"/>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709996" y="613624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3" name="Рисунок 12" descr="Вариант-10_Задание-3-2.jpg"/>
          <p:cNvPicPr>
            <a:picLocks noChangeAspect="1"/>
          </p:cNvPicPr>
          <p:nvPr/>
        </p:nvPicPr>
        <p:blipFill>
          <a:blip r:embed="rId3"/>
          <a:stretch>
            <a:fillRect/>
          </a:stretch>
        </p:blipFill>
        <p:spPr>
          <a:xfrm>
            <a:off x="1507447" y="400693"/>
            <a:ext cx="3810192" cy="57124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67038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60059" y="2258644"/>
            <a:ext cx="4594024" cy="3228448"/>
          </a:xfrm>
          <a:prstGeom prst="rect">
            <a:avLst/>
          </a:prstGeom>
        </p:spPr>
        <p:txBody>
          <a:bodyPr wrap="square">
            <a:spAutoFit/>
          </a:bodyPr>
          <a:lstStyle/>
          <a:p>
            <a:pPr lvl="0">
              <a:lnSpc>
                <a:spcPct val="150000"/>
              </a:lnSpc>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8" name="Кольцо 7"/>
          <p:cNvSpPr/>
          <p:nvPr/>
        </p:nvSpPr>
        <p:spPr>
          <a:xfrm>
            <a:off x="9934242" y="33686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Кольцо 8"/>
          <p:cNvSpPr/>
          <p:nvPr/>
        </p:nvSpPr>
        <p:spPr>
          <a:xfrm>
            <a:off x="9934242" y="336859"/>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3" name="Рисунок 12" descr="Вариант-10_Задание-3-3.jpg"/>
          <p:cNvPicPr>
            <a:picLocks noChangeAspect="1"/>
          </p:cNvPicPr>
          <p:nvPr/>
        </p:nvPicPr>
        <p:blipFill>
          <a:blip r:embed="rId3"/>
          <a:stretch>
            <a:fillRect/>
          </a:stretch>
        </p:blipFill>
        <p:spPr>
          <a:xfrm>
            <a:off x="779337" y="1492589"/>
            <a:ext cx="5724636" cy="38191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973455845"/>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9000"/>
                                        <p:tgtEl>
                                          <p:spTgt spid="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47" y="373230"/>
            <a:ext cx="9223513"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4. Study the </a:t>
            </a:r>
            <a:r>
              <a:rPr lang="en-US" b="1" dirty="0" err="1">
                <a:latin typeface="Times New Roman" pitchFamily="18" charset="0"/>
                <a:cs typeface="Times New Roman" pitchFamily="18" charset="0"/>
              </a:rPr>
              <a:t>twо</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phоtоgraphs</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In 1.5 minutes be ready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cоmpare</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and</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c</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ntrast</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the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ph</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t</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graphs:</a:t>
            </a: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sysClr val="windowText" lastClr="000000"/>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a:t>
            </a:r>
            <a:r>
              <a:rPr lang="en-US" dirty="0" smtClean="0">
                <a:latin typeface="Times New Roman" pitchFamily="18" charset="0"/>
                <a:cs typeface="Times New Roman" pitchFamily="18" charset="0"/>
              </a:rPr>
              <a:t>of the ways to spend your free time </a:t>
            </a:r>
            <a:r>
              <a:rPr lang="en-US" dirty="0" smtClean="0">
                <a:latin typeface="Times New Roman" pitchFamily="18" charset="0"/>
                <a:cs typeface="Times New Roman" pitchFamily="18" charset="0"/>
              </a:rPr>
              <a:t>presented </a:t>
            </a:r>
            <a:r>
              <a:rPr lang="en-US" dirty="0" smtClean="0">
                <a:latin typeface="Times New Roman" pitchFamily="18" charset="0"/>
                <a:cs typeface="Times New Roman" pitchFamily="18" charset="0"/>
              </a:rPr>
              <a:t>in the pictures you’d prefer;</a:t>
            </a:r>
            <a:endParaRPr kumimoji="0" lang="en-US"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why.</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TextBox 8"/>
          <p:cNvSpPr txBox="1"/>
          <p:nvPr/>
        </p:nvSpPr>
        <p:spPr>
          <a:xfrm>
            <a:off x="3100861" y="2860088"/>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8152466" y="2849068"/>
            <a:ext cx="926216" cy="369332"/>
          </a:xfrm>
          <a:prstGeom prst="rect">
            <a:avLst/>
          </a:prstGeom>
          <a:noFill/>
        </p:spPr>
        <p:txBody>
          <a:bodyPr wrap="none" rtlCol="0">
            <a:spAutoFit/>
          </a:bodyPr>
          <a:lstStyle/>
          <a:p>
            <a:r>
              <a:rPr lang="en-US" b="1" dirty="0" smtClean="0"/>
              <a:t>Photo 2</a:t>
            </a:r>
            <a:endParaRPr lang="ru-RU" b="1" dirty="0"/>
          </a:p>
        </p:txBody>
      </p:sp>
      <p:pic>
        <p:nvPicPr>
          <p:cNvPr id="19" name="Рисунок 18" descr="Вариант-10_Задание-4-1.jpg"/>
          <p:cNvPicPr>
            <a:picLocks noChangeAspect="1"/>
          </p:cNvPicPr>
          <p:nvPr/>
        </p:nvPicPr>
        <p:blipFill>
          <a:blip r:embed="rId2"/>
          <a:stretch>
            <a:fillRect/>
          </a:stretch>
        </p:blipFill>
        <p:spPr>
          <a:xfrm>
            <a:off x="1072379" y="3198229"/>
            <a:ext cx="4723428" cy="3151201"/>
          </a:xfrm>
          <a:prstGeom prst="rect">
            <a:avLst/>
          </a:prstGeom>
        </p:spPr>
      </p:pic>
      <p:pic>
        <p:nvPicPr>
          <p:cNvPr id="20" name="Рисунок 19" descr="Вариант-10_Задание-4-2.jpg"/>
          <p:cNvPicPr>
            <a:picLocks noChangeAspect="1"/>
          </p:cNvPicPr>
          <p:nvPr/>
        </p:nvPicPr>
        <p:blipFill>
          <a:blip r:embed="rId3"/>
          <a:stretch>
            <a:fillRect/>
          </a:stretch>
        </p:blipFill>
        <p:spPr>
          <a:xfrm>
            <a:off x="6291457" y="3174715"/>
            <a:ext cx="4743274" cy="3164441"/>
          </a:xfrm>
          <a:prstGeom prst="rect">
            <a:avLst/>
          </a:prstGeom>
        </p:spPr>
      </p:pic>
    </p:spTree>
    <p:extLst>
      <p:ext uri="{BB962C8B-B14F-4D97-AF65-F5344CB8AC3E}">
        <p14:creationId xmlns:p14="http://schemas.microsoft.com/office/powerpoint/2010/main" xmlns="" val="140484534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297" y="567545"/>
            <a:ext cx="9475304"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С</a:t>
            </a:r>
            <a:r>
              <a:rPr kumimoji="0" lang="en-US" sz="1400" b="1" i="0" u="none" strike="noStrike" kern="0" cap="none" spc="0" normalizeH="0" baseline="0" noProof="0" dirty="0" err="1">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prstClr val="black"/>
                </a:solidFill>
                <a:effectLst/>
                <a:uLnTx/>
                <a:uFillTx/>
                <a:latin typeface="Cambria,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graphs:</a:t>
            </a: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prstClr val="black"/>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a:t>
            </a:r>
            <a:r>
              <a:rPr lang="en-US" dirty="0" smtClean="0">
                <a:latin typeface="Times New Roman" pitchFamily="18" charset="0"/>
                <a:cs typeface="Times New Roman" pitchFamily="18" charset="0"/>
              </a:rPr>
              <a:t>which of the ways to spend your free time presented in the pictures you’d prefer;</a:t>
            </a:r>
            <a:endParaRPr lang="en-US" kern="0" dirty="0">
              <a:solidFill>
                <a:sysClr val="windowText" lastClr="000000"/>
              </a:solidFill>
              <a:latin typeface="Times New Roman" panose="02020603050405020304" pitchFamily="18" charset="0"/>
            </a:endParaRPr>
          </a:p>
          <a:p>
            <a:pPr lvl="1">
              <a:defRPr/>
            </a:pPr>
            <a:r>
              <a:rPr kumimoji="0" lang="en-US" b="0" i="0" u="none" strike="noStrike" kern="0" cap="none" spc="0" normalizeH="0" baseline="0" noProof="0" dirty="0" smtClean="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why.</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prstClr val="black"/>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prstClr val="black"/>
              </a:solidFill>
              <a:effectLst/>
              <a:uLnTx/>
              <a:uFillTx/>
            </a:endParaRPr>
          </a:p>
        </p:txBody>
      </p:sp>
      <p:sp>
        <p:nvSpPr>
          <p:cNvPr id="6" name="Кольцо 5"/>
          <p:cNvSpPr/>
          <p:nvPr/>
        </p:nvSpPr>
        <p:spPr>
          <a:xfrm>
            <a:off x="9800968" y="60033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7" name="Кольцо 6"/>
          <p:cNvSpPr/>
          <p:nvPr/>
        </p:nvSpPr>
        <p:spPr>
          <a:xfrm>
            <a:off x="9800967" y="60033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TextBox 10"/>
          <p:cNvSpPr txBox="1"/>
          <p:nvPr/>
        </p:nvSpPr>
        <p:spPr>
          <a:xfrm>
            <a:off x="2721015" y="2759283"/>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922271" y="2744690"/>
            <a:ext cx="926216" cy="369332"/>
          </a:xfrm>
          <a:prstGeom prst="rect">
            <a:avLst/>
          </a:prstGeom>
          <a:noFill/>
        </p:spPr>
        <p:txBody>
          <a:bodyPr wrap="none" rtlCol="0">
            <a:spAutoFit/>
          </a:bodyPr>
          <a:lstStyle/>
          <a:p>
            <a:r>
              <a:rPr lang="en-US" b="1" dirty="0" smtClean="0"/>
              <a:t>Photo 2</a:t>
            </a:r>
            <a:endParaRPr lang="ru-RU" b="1" dirty="0"/>
          </a:p>
        </p:txBody>
      </p:sp>
      <p:pic>
        <p:nvPicPr>
          <p:cNvPr id="19" name="Рисунок 18" descr="Вариант-10_Задание-4-1.jpg"/>
          <p:cNvPicPr>
            <a:picLocks noChangeAspect="1"/>
          </p:cNvPicPr>
          <p:nvPr/>
        </p:nvPicPr>
        <p:blipFill>
          <a:blip r:embed="rId2"/>
          <a:stretch>
            <a:fillRect/>
          </a:stretch>
        </p:blipFill>
        <p:spPr>
          <a:xfrm>
            <a:off x="1000460" y="3105762"/>
            <a:ext cx="4723428" cy="3151201"/>
          </a:xfrm>
          <a:prstGeom prst="rect">
            <a:avLst/>
          </a:prstGeom>
        </p:spPr>
      </p:pic>
      <p:pic>
        <p:nvPicPr>
          <p:cNvPr id="20" name="Рисунок 19" descr="Вариант-10_Задание-4-2.jpg"/>
          <p:cNvPicPr>
            <a:picLocks noChangeAspect="1"/>
          </p:cNvPicPr>
          <p:nvPr/>
        </p:nvPicPr>
        <p:blipFill>
          <a:blip r:embed="rId3"/>
          <a:stretch>
            <a:fillRect/>
          </a:stretch>
        </p:blipFill>
        <p:spPr>
          <a:xfrm>
            <a:off x="6219538" y="3082248"/>
            <a:ext cx="4743274" cy="3164441"/>
          </a:xfrm>
          <a:prstGeom prst="rect">
            <a:avLst/>
          </a:prstGeom>
        </p:spPr>
      </p:pic>
    </p:spTree>
    <p:extLst>
      <p:ext uri="{BB962C8B-B14F-4D97-AF65-F5344CB8AC3E}">
        <p14:creationId xmlns:p14="http://schemas.microsoft.com/office/powerpoint/2010/main" xmlns="" val="1654828287"/>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5576" y="2967335"/>
            <a:ext cx="7360862"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w="0"/>
                <a:solidFill>
                  <a:sysClr val="windowText" lastClr="000000"/>
                </a:solidFill>
                <a:effectLst>
                  <a:outerShdw blurRad="38100" dist="19050" dir="2700000" algn="tl" rotWithShape="0">
                    <a:schemeClr val="dk1">
                      <a:alpha val="40000"/>
                    </a:schemeClr>
                  </a:outerShdw>
                </a:effectLst>
                <a:uLnTx/>
                <a:uFillTx/>
              </a:rPr>
              <a:t>This is the end of the task</a:t>
            </a:r>
            <a:endParaRPr kumimoji="0" lang="ru-RU" sz="5400" b="0" i="0" u="none" strike="noStrike" kern="0" cap="none" spc="0" normalizeH="0" baseline="0" noProof="0" dirty="0">
              <a:ln w="0"/>
              <a:solidFill>
                <a:schemeClr val="tx1"/>
              </a:solidFill>
              <a:effectLst>
                <a:outerShdw blurRad="38100" dist="19050" dir="2700000" algn="tl" rotWithShape="0">
                  <a:schemeClr val="dk1">
                    <a:alpha val="40000"/>
                  </a:schemeClr>
                </a:outerShdw>
              </a:effectLst>
              <a:uLnTx/>
              <a:uFillTx/>
            </a:endParaRPr>
          </a:p>
        </p:txBody>
      </p:sp>
    </p:spTree>
    <p:extLst>
      <p:ext uri="{BB962C8B-B14F-4D97-AF65-F5344CB8AC3E}">
        <p14:creationId xmlns:p14="http://schemas.microsoft.com/office/powerpoint/2010/main" xmlns="" val="423094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2765" y="2149288"/>
            <a:ext cx="11463887" cy="4154984"/>
          </a:xfrm>
          <a:prstGeom prst="rect">
            <a:avLst/>
          </a:prstGeom>
        </p:spPr>
        <p:txBody>
          <a:bodyPr wrap="square">
            <a:spAutoFit/>
          </a:bodyPr>
          <a:lstStyle/>
          <a:p>
            <a:pPr algn="just"/>
            <a:r>
              <a:rPr lang="en-US" sz="2000" dirty="0" smtClean="0"/>
              <a:t> </a:t>
            </a:r>
            <a:r>
              <a:rPr lang="en-US" sz="2000" dirty="0" smtClean="0"/>
              <a:t> </a:t>
            </a:r>
            <a:r>
              <a:rPr lang="en-US" sz="2400" dirty="0" smtClean="0"/>
              <a:t> </a:t>
            </a:r>
            <a:r>
              <a:rPr lang="en-US" sz="2400" dirty="0" smtClean="0"/>
              <a:t>Whether it's to celebrate something, have a party or to save time when feeding the family, pizza is an excellent choice of food. It's very popular anywhere in the world. Pizza was originally an Italian dish but its popularity took off after the Second World War and now it's truly a global treat.</a:t>
            </a:r>
            <a:endParaRPr lang="ru-RU" sz="2400" dirty="0" smtClean="0"/>
          </a:p>
          <a:p>
            <a:pPr algn="just"/>
            <a:r>
              <a:rPr lang="en-US" sz="2400" dirty="0" smtClean="0"/>
              <a:t>    Let's </a:t>
            </a:r>
            <a:r>
              <a:rPr lang="en-US" sz="2400" dirty="0" smtClean="0"/>
              <a:t>discover the biggest reasons why. To begin with, it's delicious, quick, and best of all, there's a combination of toppings for absolutely everyone. What's more, when pizza is made to include the four food groups, it can even be a healthy choice. Pizza can almost always meet your expectations, whether you opt for a classic or reinvented version.</a:t>
            </a:r>
            <a:endParaRPr lang="ru-RU" sz="2400" dirty="0" smtClean="0"/>
          </a:p>
          <a:p>
            <a:pPr algn="just"/>
            <a:r>
              <a:rPr lang="en-US" sz="2400" dirty="0" smtClean="0"/>
              <a:t>    At </a:t>
            </a:r>
            <a:r>
              <a:rPr lang="en-US" sz="2400" dirty="0" smtClean="0"/>
              <a:t>a birthday party, office celebration, or get-together to watch a game on TV, you can opt for a couple of large pizzas, with all the traditional toppings that everyone loves. And last but not least — you can enjoy your pizza with your hands, right off a paper plate.</a:t>
            </a:r>
            <a:endParaRPr lang="ru-RU" sz="2400" dirty="0" smtClean="0"/>
          </a:p>
        </p:txBody>
      </p:sp>
      <p:sp>
        <p:nvSpPr>
          <p:cNvPr id="3" name="Прямоугольник 2"/>
          <p:cNvSpPr/>
          <p:nvPr/>
        </p:nvSpPr>
        <p:spPr>
          <a:xfrm>
            <a:off x="433588" y="111187"/>
            <a:ext cx="8027831"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Imagine that you are preparing a project with your friend. You have found some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interesting material for the presentation and you want to read this text to your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friend. You have 1.5 minutes to read the text silently, then be ready to read it out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aloud. You will not have more than 1.5 minutes to read it.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Кольцо 3"/>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3636784868"/>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9933" y="1014341"/>
            <a:ext cx="9878336" cy="4893647"/>
          </a:xfrm>
          <a:prstGeom prst="rect">
            <a:avLst/>
          </a:prstGeom>
        </p:spPr>
        <p:txBody>
          <a:bodyPr wrap="square">
            <a:spAutoFit/>
          </a:bodyPr>
          <a:lstStyle/>
          <a:p>
            <a:pPr algn="just"/>
            <a:r>
              <a:rPr lang="en-US" sz="2400" b="1" dirty="0" smtClean="0"/>
              <a:t> </a:t>
            </a:r>
            <a:r>
              <a:rPr lang="en-US" sz="2400" b="1" dirty="0" smtClean="0">
                <a:cs typeface="Times New Roman" pitchFamily="18" charset="0"/>
              </a:rPr>
              <a:t>   </a:t>
            </a:r>
            <a:r>
              <a:rPr lang="en-US" sz="2400" b="1" dirty="0" smtClean="0"/>
              <a:t> Whether it's to celebrate something, have a party or to save time when feeding the family, pizza is an excellent choice of food. It's very popular anywhere in the world. Pizza was originally an Italian dish but its popularity took off after the Second World War and now it's truly a global treat.</a:t>
            </a:r>
            <a:endParaRPr lang="ru-RU" sz="2400" b="1" dirty="0" smtClean="0"/>
          </a:p>
          <a:p>
            <a:pPr algn="just"/>
            <a:r>
              <a:rPr lang="en-US" sz="2400" b="1" dirty="0" smtClean="0"/>
              <a:t>    </a:t>
            </a:r>
            <a:r>
              <a:rPr lang="en-US" sz="2400" b="1" dirty="0" smtClean="0"/>
              <a:t>   Let's </a:t>
            </a:r>
            <a:r>
              <a:rPr lang="en-US" sz="2400" b="1" dirty="0" smtClean="0"/>
              <a:t>discover the biggest reasons why. To begin with, it's delicious, quick, and best of all, there's a combination of toppings for absolutely everyone. What's more, when pizza is made to include the four food groups, it can even be a healthy choice. Pizza can almost always meet your expectations, whether you opt for a classic or reinvented version.</a:t>
            </a:r>
            <a:endParaRPr lang="ru-RU" sz="2400" b="1" dirty="0" smtClean="0"/>
          </a:p>
          <a:p>
            <a:pPr algn="just"/>
            <a:r>
              <a:rPr lang="en-US" sz="2400" b="1" dirty="0" smtClean="0"/>
              <a:t>       At </a:t>
            </a:r>
            <a:r>
              <a:rPr lang="en-US" sz="2400" b="1" dirty="0" smtClean="0"/>
              <a:t>a birthday party, office celebration, or get-together to watch a game on TV, you can opt for a couple of large pizzas, with all the traditional toppings that everyone loves. And last but not least — you can enjoy your pizza with your hands, right off a paper plate.</a:t>
            </a:r>
            <a:endParaRPr lang="ru-RU" sz="2400" b="1" dirty="0" smtClean="0"/>
          </a:p>
        </p:txBody>
      </p:sp>
      <p:sp>
        <p:nvSpPr>
          <p:cNvPr id="3" name="Кольцо 2"/>
          <p:cNvSpPr/>
          <p:nvPr/>
        </p:nvSpPr>
        <p:spPr>
          <a:xfrm>
            <a:off x="10457644" y="279796"/>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5" name="Арка 4"/>
          <p:cNvSpPr/>
          <p:nvPr/>
        </p:nvSpPr>
        <p:spPr>
          <a:xfrm rot="5400000">
            <a:off x="10450131" y="263518"/>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958042487"/>
      </p:ext>
    </p:extLst>
  </p:cSld>
  <p:clrMapOvr>
    <a:masterClrMapping/>
  </p:clrMapOvr>
  <mc:AlternateContent xmlns:mc="http://schemas.openxmlformats.org/markup-compatibility/2006">
    <mc:Choice xmlns:p14="http://schemas.microsoft.com/office/powerpoint/2010/main" xmlns="" Requires="p14">
      <p:transition spd="slow" p14:dur="2000" advClick="0" advTm="90000"/>
    </mc:Choice>
    <mc:Fallback>
      <p:transition spd="slow" advClick="0"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59000"/>
                                        <p:tgtEl>
                                          <p:spTgt spid="3"/>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3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127" y="166283"/>
            <a:ext cx="339516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2. Study the advertisement.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Прямоугольник 3"/>
          <p:cNvSpPr/>
          <p:nvPr/>
        </p:nvSpPr>
        <p:spPr>
          <a:xfrm>
            <a:off x="420934" y="4067597"/>
            <a:ext cx="11291605" cy="2585323"/>
          </a:xfrm>
          <a:prstGeom prst="rect">
            <a:avLst/>
          </a:prstGeom>
        </p:spPr>
        <p:txBody>
          <a:bodyPr wrap="square">
            <a:spAutoFit/>
          </a:bodyPr>
          <a:lstStyle/>
          <a:p>
            <a:r>
              <a:rPr lang="en-US" b="1" dirty="0" smtClean="0">
                <a:latin typeface="Times New Roman" pitchFamily="18" charset="0"/>
                <a:cs typeface="Times New Roman" pitchFamily="18" charset="0"/>
              </a:rPr>
              <a:t>You are considering joining the movement and now you'd like to get more information. In 1.5 minutes you are to ask five direct questions to find out about the following:</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membership</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tasks suggested</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if there is payment</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special clothes available</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number of people involved</a:t>
            </a:r>
            <a:endParaRPr lang="ru-RU" b="1" dirty="0" smtClean="0">
              <a:latin typeface="Times New Roman" pitchFamily="18" charset="0"/>
              <a:cs typeface="Times New Roman" pitchFamily="18" charset="0"/>
            </a:endParaRPr>
          </a:p>
          <a:p>
            <a:pPr lvl="0"/>
            <a:endPar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You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have 20 seconds to ask each question.</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24916" y="524669"/>
            <a:ext cx="1623756" cy="1642058"/>
          </a:xfrm>
          <a:prstGeom prst="blockArc">
            <a:avLst>
              <a:gd name="adj1" fmla="val 10800012"/>
              <a:gd name="adj2" fmla="val 0"/>
              <a:gd name="adj3" fmla="val 25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0" name="TextBox 9"/>
          <p:cNvSpPr txBox="1"/>
          <p:nvPr/>
        </p:nvSpPr>
        <p:spPr>
          <a:xfrm>
            <a:off x="4222679" y="554804"/>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Рисунок 12" descr="Вариант-10_Задание-2.jpg"/>
          <p:cNvPicPr>
            <a:picLocks noChangeAspect="1"/>
          </p:cNvPicPr>
          <p:nvPr/>
        </p:nvPicPr>
        <p:blipFill>
          <a:blip r:embed="rId2"/>
          <a:stretch>
            <a:fillRect/>
          </a:stretch>
        </p:blipFill>
        <p:spPr>
          <a:xfrm>
            <a:off x="3676650" y="999429"/>
            <a:ext cx="4398838" cy="2934653"/>
          </a:xfrm>
          <a:prstGeom prst="rect">
            <a:avLst/>
          </a:prstGeom>
        </p:spPr>
      </p:pic>
    </p:spTree>
    <p:extLst>
      <p:ext uri="{BB962C8B-B14F-4D97-AF65-F5344CB8AC3E}">
        <p14:creationId xmlns:p14="http://schemas.microsoft.com/office/powerpoint/2010/main" xmlns="" val="190630120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95929" y="5093120"/>
            <a:ext cx="7366572" cy="461665"/>
          </a:xfrm>
          <a:prstGeom prst="rect">
            <a:avLst/>
          </a:prstGeom>
        </p:spPr>
        <p:txBody>
          <a:bodyPr wrap="square">
            <a:spAutoFit/>
          </a:bodyPr>
          <a:lstStyle/>
          <a:p>
            <a:pPr lvl="5"/>
            <a:r>
              <a:rPr lang="en-US" sz="2400" b="1" kern="0" dirty="0" smtClean="0">
                <a:solidFill>
                  <a:sysClr val="windowText" lastClr="000000"/>
                </a:solidFill>
                <a:latin typeface="Times New Roman" panose="02020603050405020304" pitchFamily="18" charset="0"/>
              </a:rPr>
              <a:t>1) </a:t>
            </a:r>
            <a:r>
              <a:rPr lang="en-US" sz="2400" b="1" dirty="0" smtClean="0">
                <a:latin typeface="Times New Roman" pitchFamily="18" charset="0"/>
                <a:cs typeface="Times New Roman" pitchFamily="18" charset="0"/>
              </a:rPr>
              <a:t>membership</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0" name="Рисунок 9" descr="Вариант-10_Задание-2.jpg"/>
          <p:cNvPicPr>
            <a:picLocks noChangeAspect="1"/>
          </p:cNvPicPr>
          <p:nvPr/>
        </p:nvPicPr>
        <p:blipFill>
          <a:blip r:embed="rId2"/>
          <a:stretch>
            <a:fillRect/>
          </a:stretch>
        </p:blipFill>
        <p:spPr>
          <a:xfrm>
            <a:off x="2762250" y="1204912"/>
            <a:ext cx="5528995" cy="368863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3780890" y="636998"/>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19449590"/>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364562" y="5040185"/>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2) </a:t>
            </a:r>
            <a:r>
              <a:rPr lang="en-US" sz="2400" b="1" dirty="0" smtClean="0">
                <a:latin typeface="Times New Roman" pitchFamily="18" charset="0"/>
                <a:cs typeface="Times New Roman" pitchFamily="18" charset="0"/>
              </a:rPr>
              <a:t>tasks </a:t>
            </a:r>
            <a:r>
              <a:rPr lang="en-US" sz="2400" b="1" dirty="0" smtClean="0">
                <a:latin typeface="Times New Roman" pitchFamily="18" charset="0"/>
                <a:cs typeface="Times New Roman" pitchFamily="18" charset="0"/>
              </a:rPr>
              <a:t>suggested</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0" name="Рисунок 9" descr="Вариант-10_Задание-2.jpg"/>
          <p:cNvPicPr>
            <a:picLocks noChangeAspect="1"/>
          </p:cNvPicPr>
          <p:nvPr/>
        </p:nvPicPr>
        <p:blipFill>
          <a:blip r:embed="rId2"/>
          <a:stretch>
            <a:fillRect/>
          </a:stretch>
        </p:blipFill>
        <p:spPr>
          <a:xfrm>
            <a:off x="2762250" y="1204912"/>
            <a:ext cx="5528995" cy="368863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3780890" y="636998"/>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61448486"/>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07313" y="5127894"/>
            <a:ext cx="7594923" cy="461665"/>
          </a:xfrm>
          <a:prstGeom prst="rect">
            <a:avLst/>
          </a:prstGeom>
        </p:spPr>
        <p:txBody>
          <a:bodyPr wrap="square">
            <a:spAutoFit/>
          </a:bodyPr>
          <a:lstStyle/>
          <a:p>
            <a:pPr lvl="3"/>
            <a:r>
              <a:rPr lang="en-US" sz="2400" b="1" kern="0" dirty="0" smtClean="0">
                <a:solidFill>
                  <a:sysClr val="windowText" lastClr="000000"/>
                </a:solidFill>
                <a:latin typeface="Times New Roman" panose="02020603050405020304" pitchFamily="18" charset="0"/>
              </a:rPr>
              <a:t>3)</a:t>
            </a:r>
            <a:r>
              <a:rPr lang="en-US" sz="2400" b="1" kern="0" dirty="0" smtClean="0">
                <a:solidFill>
                  <a:sysClr val="windowText" lastClr="00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if there is </a:t>
            </a:r>
            <a:r>
              <a:rPr lang="en-US" sz="2400" b="1" dirty="0" smtClean="0">
                <a:latin typeface="Times New Roman" pitchFamily="18" charset="0"/>
                <a:cs typeface="Times New Roman" pitchFamily="18" charset="0"/>
              </a:rPr>
              <a:t>payment</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0" name="Рисунок 9" descr="Вариант-10_Задание-2.jpg"/>
          <p:cNvPicPr>
            <a:picLocks noChangeAspect="1"/>
          </p:cNvPicPr>
          <p:nvPr/>
        </p:nvPicPr>
        <p:blipFill>
          <a:blip r:embed="rId2"/>
          <a:stretch>
            <a:fillRect/>
          </a:stretch>
        </p:blipFill>
        <p:spPr>
          <a:xfrm>
            <a:off x="2762250" y="1204912"/>
            <a:ext cx="5528995" cy="368863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3780890" y="636998"/>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39929716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80977" y="5220585"/>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4) </a:t>
            </a:r>
            <a:r>
              <a:rPr lang="en-US" sz="2400" b="1" dirty="0" smtClean="0">
                <a:latin typeface="Times New Roman" pitchFamily="18" charset="0"/>
                <a:cs typeface="Times New Roman" pitchFamily="18" charset="0"/>
              </a:rPr>
              <a:t>special clothes </a:t>
            </a:r>
            <a:r>
              <a:rPr lang="en-US" sz="2400" b="1" dirty="0" smtClean="0">
                <a:latin typeface="Times New Roman" pitchFamily="18" charset="0"/>
                <a:cs typeface="Times New Roman" pitchFamily="18" charset="0"/>
              </a:rPr>
              <a:t>available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0" name="Рисунок 9" descr="Вариант-10_Задание-2.jpg"/>
          <p:cNvPicPr>
            <a:picLocks noChangeAspect="1"/>
          </p:cNvPicPr>
          <p:nvPr/>
        </p:nvPicPr>
        <p:blipFill>
          <a:blip r:embed="rId2"/>
          <a:stretch>
            <a:fillRect/>
          </a:stretch>
        </p:blipFill>
        <p:spPr>
          <a:xfrm>
            <a:off x="2762250" y="1204912"/>
            <a:ext cx="5528995" cy="368863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3780890" y="636998"/>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390577717"/>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4398" y="5072586"/>
            <a:ext cx="5412735" cy="461665"/>
          </a:xfrm>
          <a:prstGeom prst="rect">
            <a:avLst/>
          </a:prstGeom>
        </p:spPr>
        <p:txBody>
          <a:bodyPr wrap="square">
            <a:spAutoFit/>
          </a:bodyPr>
          <a:lstStyle/>
          <a:p>
            <a:pPr lvl="2"/>
            <a:r>
              <a:rPr lang="en-US" sz="2400" b="1" kern="0" dirty="0" smtClean="0">
                <a:solidFill>
                  <a:sysClr val="windowText" lastClr="000000"/>
                </a:solidFill>
                <a:latin typeface="Times New Roman" panose="02020603050405020304" pitchFamily="18" charset="0"/>
              </a:rPr>
              <a:t>5) </a:t>
            </a:r>
            <a:r>
              <a:rPr lang="en-US" sz="2400" b="1" dirty="0" smtClean="0">
                <a:latin typeface="Times New Roman" pitchFamily="18" charset="0"/>
                <a:cs typeface="Times New Roman" pitchFamily="18" charset="0"/>
              </a:rPr>
              <a:t>number of people </a:t>
            </a:r>
            <a:r>
              <a:rPr lang="en-US" sz="2400" b="1" dirty="0" smtClean="0">
                <a:latin typeface="Times New Roman" pitchFamily="18" charset="0"/>
                <a:cs typeface="Times New Roman" pitchFamily="18" charset="0"/>
              </a:rPr>
              <a:t>involved</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0" name="Рисунок 9" descr="Вариант-10_Задание-2.jpg"/>
          <p:cNvPicPr>
            <a:picLocks noChangeAspect="1"/>
          </p:cNvPicPr>
          <p:nvPr/>
        </p:nvPicPr>
        <p:blipFill>
          <a:blip r:embed="rId2"/>
          <a:stretch>
            <a:fillRect/>
          </a:stretch>
        </p:blipFill>
        <p:spPr>
          <a:xfrm>
            <a:off x="2762250" y="1204912"/>
            <a:ext cx="5528995" cy="368863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3780890" y="636998"/>
            <a:ext cx="3534985" cy="369332"/>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Every volunteer is a hero. Be one!</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4408102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resentation_rus_2">
  <a:themeElements>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rus_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lnDef>
  </a:objectDefaults>
  <a:extraClrSchemeLst>
    <a:extraClrScheme>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rus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rus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rus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rus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rus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rus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rus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rus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rus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rus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rus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660</Words>
  <Application>Microsoft Office PowerPoint</Application>
  <PresentationFormat>Произвольный</PresentationFormat>
  <Paragraphs>86</Paragraphs>
  <Slides>16</Slides>
  <Notes>1</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19" baseType="lpstr">
      <vt:lpstr>presentation_rus_2</vt:lpstr>
      <vt:lpstr>1_Тема Office</vt:lpstr>
      <vt:lpstr>Точечный рисунок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Maria Altman</dc:creator>
  <cp:lastModifiedBy>Tatyana</cp:lastModifiedBy>
  <cp:revision>78</cp:revision>
  <dcterms:created xsi:type="dcterms:W3CDTF">2016-04-13T17:44:29Z</dcterms:created>
  <dcterms:modified xsi:type="dcterms:W3CDTF">2019-04-13T18:13:49Z</dcterms:modified>
</cp:coreProperties>
</file>