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95" d="100"/>
          <a:sy n="95" d="100"/>
        </p:scale>
        <p:origin x="-108" y="-4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jpe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8" descr="prava_ru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45134" y="6453188"/>
            <a:ext cx="215053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 name="Object 14"/>
          <p:cNvGraphicFramePr>
            <a:graphicFrameLocks noChangeAspect="1"/>
          </p:cNvGraphicFramePr>
          <p:nvPr userDrawn="1"/>
        </p:nvGraphicFramePr>
        <p:xfrm>
          <a:off x="222251" y="188913"/>
          <a:ext cx="1016000" cy="1104900"/>
        </p:xfrm>
        <a:graphic>
          <a:graphicData uri="http://schemas.openxmlformats.org/presentationml/2006/ole">
            <p:oleObj spid="_x0000_s2066" name="Точечный рисунок" r:id="rId4" imgW="762106" imgH="1104762" progId="PBrush">
              <p:embed/>
            </p:oleObj>
          </a:graphicData>
        </a:graphic>
      </p:graphicFrame>
      <p:pic>
        <p:nvPicPr>
          <p:cNvPr id="6" name="Picture 9" descr="prava_ru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45134" y="6453188"/>
            <a:ext cx="215053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3" descr="111_a"/>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390651" y="188913"/>
            <a:ext cx="10706100"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8" name="Object 1031"/>
          <p:cNvGraphicFramePr>
            <a:graphicFrameLocks noChangeAspect="1"/>
          </p:cNvGraphicFramePr>
          <p:nvPr userDrawn="1"/>
        </p:nvGraphicFramePr>
        <p:xfrm>
          <a:off x="222251" y="188913"/>
          <a:ext cx="1016000" cy="1104900"/>
        </p:xfrm>
        <a:graphic>
          <a:graphicData uri="http://schemas.openxmlformats.org/presentationml/2006/ole">
            <p:oleObj spid="_x0000_s2067" name="Точечный рисунок" r:id="rId6" imgW="762106" imgH="1104762" progId="PBrush">
              <p:embed/>
            </p:oleObj>
          </a:graphicData>
        </a:graphic>
      </p:graphicFrame>
      <p:sp>
        <p:nvSpPr>
          <p:cNvPr id="4098" name="Rectangle 2"/>
          <p:cNvSpPr>
            <a:spLocks noGrp="1" noChangeArrowheads="1"/>
          </p:cNvSpPr>
          <p:nvPr>
            <p:ph type="ctrTitle"/>
          </p:nvPr>
        </p:nvSpPr>
        <p:spPr>
          <a:xfrm>
            <a:off x="914400" y="2130427"/>
            <a:ext cx="10363200" cy="1470025"/>
          </a:xfrm>
        </p:spPr>
        <p:txBody>
          <a:bodyPr/>
          <a:lstStyle>
            <a:lvl1pPr>
              <a:defRPr/>
            </a:lvl1pPr>
          </a:lstStyle>
          <a:p>
            <a:r>
              <a:rPr lang="ru-RU"/>
              <a:t>Образец заголовка</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ru-RU"/>
              <a:t>Образец подзаголовка</a:t>
            </a:r>
          </a:p>
        </p:txBody>
      </p:sp>
      <p:sp>
        <p:nvSpPr>
          <p:cNvPr id="9" name="Rectangle 4"/>
          <p:cNvSpPr>
            <a:spLocks noGrp="1" noChangeArrowheads="1"/>
          </p:cNvSpPr>
          <p:nvPr>
            <p:ph type="dt" sz="half" idx="10"/>
          </p:nvPr>
        </p:nvSpPr>
        <p:spPr/>
        <p:txBody>
          <a:bodyPr/>
          <a:lstStyle>
            <a:lvl1pPr>
              <a:defRPr/>
            </a:lvl1pPr>
          </a:lstStyle>
          <a:p>
            <a:pPr>
              <a:defRPr/>
            </a:pPr>
            <a:endParaRPr lang="ru-RU">
              <a:solidFill>
                <a:srgbClr val="000000"/>
              </a:solidFill>
            </a:endParaRPr>
          </a:p>
        </p:txBody>
      </p:sp>
      <p:sp>
        <p:nvSpPr>
          <p:cNvPr id="10" name="Rectangle 5"/>
          <p:cNvSpPr>
            <a:spLocks noGrp="1" noChangeArrowheads="1"/>
          </p:cNvSpPr>
          <p:nvPr>
            <p:ph type="ftr" sz="quarter" idx="11"/>
          </p:nvPr>
        </p:nvSpPr>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 xmlns:p14="http://schemas.microsoft.com/office/powerpoint/2010/main" val="20342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 xmlns:p14="http://schemas.microsoft.com/office/powerpoint/2010/main" val="80924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56651" y="1412875"/>
            <a:ext cx="2743200" cy="47132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27051" y="1412875"/>
            <a:ext cx="8026400" cy="47132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 xmlns:p14="http://schemas.microsoft.com/office/powerpoint/2010/main" val="724694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1139856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427002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650731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3215752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466389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2811758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1720746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352367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 xmlns:p14="http://schemas.microsoft.com/office/powerpoint/2010/main" val="229684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1017052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343668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283402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 xmlns:p14="http://schemas.microsoft.com/office/powerpoint/2010/main" val="230972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1" y="2852740"/>
            <a:ext cx="5232400" cy="327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045200" y="2852740"/>
            <a:ext cx="5234517" cy="327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 xmlns:p14="http://schemas.microsoft.com/office/powerpoint/2010/main" val="152415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 xmlns:p14="http://schemas.microsoft.com/office/powerpoint/2010/main" val="409684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 xmlns:p14="http://schemas.microsoft.com/office/powerpoint/2010/main" val="344478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 xmlns:p14="http://schemas.microsoft.com/office/powerpoint/2010/main" val="170499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 xmlns:p14="http://schemas.microsoft.com/office/powerpoint/2010/main" val="143555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 xmlns:p14="http://schemas.microsoft.com/office/powerpoint/2010/main" val="177597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412875"/>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609600" y="2852739"/>
            <a:ext cx="10670117" cy="327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ru-RU">
              <a:solidFill>
                <a:srgbClr val="000000"/>
              </a:solidFill>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r>
              <a:rPr lang="ru-RU">
                <a:solidFill>
                  <a:srgbClr val="000000"/>
                </a:solidFill>
              </a:rPr>
              <a:t>М.В. Вербицкая-2014 </a:t>
            </a:r>
          </a:p>
        </p:txBody>
      </p:sp>
      <p:pic>
        <p:nvPicPr>
          <p:cNvPr id="1030" name="Picture 8" descr="prava_rus"/>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9745134" y="6453188"/>
            <a:ext cx="215053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031" name="Object 14"/>
          <p:cNvGraphicFramePr>
            <a:graphicFrameLocks noChangeAspect="1"/>
          </p:cNvGraphicFramePr>
          <p:nvPr userDrawn="1"/>
        </p:nvGraphicFramePr>
        <p:xfrm>
          <a:off x="222251" y="188913"/>
          <a:ext cx="1016000" cy="1104900"/>
        </p:xfrm>
        <a:graphic>
          <a:graphicData uri="http://schemas.openxmlformats.org/presentationml/2006/ole">
            <p:oleObj spid="_x0000_s1034" name="Точечный рисунок" r:id="rId15" imgW="762106" imgH="1104762" progId="PBrush">
              <p:embed/>
            </p:oleObj>
          </a:graphicData>
        </a:graphic>
      </p:graphicFrame>
    </p:spTree>
    <p:extLst>
      <p:ext uri="{BB962C8B-B14F-4D97-AF65-F5344CB8AC3E}">
        <p14:creationId xmlns="" xmlns:p14="http://schemas.microsoft.com/office/powerpoint/2010/main" val="1274532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24877064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slide" Target="slide11.xml"/><Relationship Id="rId1" Type="http://schemas.openxmlformats.org/officeDocument/2006/relationships/slideLayout" Target="../slideLayouts/slideLayout18.xml"/><Relationship Id="rId6" Type="http://schemas.openxmlformats.org/officeDocument/2006/relationships/slide" Target="slide13.xml"/><Relationship Id="rId5" Type="http://schemas.openxmlformats.org/officeDocument/2006/relationships/image" Target="../media/image7.jpeg"/><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1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13551"/>
          <a:stretch>
            <a:fillRect/>
          </a:stretch>
        </p:blipFill>
        <p:spPr bwMode="auto">
          <a:xfrm>
            <a:off x="1510748" y="1577009"/>
            <a:ext cx="9156700" cy="4420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20010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0313" y="448689"/>
            <a:ext cx="11101687" cy="369332"/>
          </a:xfrm>
          <a:prstGeom prst="rect">
            <a:avLst/>
          </a:prstGeom>
        </p:spPr>
        <p:txBody>
          <a:bodyPr wrap="square">
            <a:spAutoFit/>
          </a:bodyPr>
          <a:lstStyle/>
          <a:p>
            <a:pPr lvl="0"/>
            <a:r>
              <a:rPr lang="en-US" b="1" kern="0" dirty="0">
                <a:solidFill>
                  <a:sysClr val="windowText" lastClr="000000"/>
                </a:solidFill>
                <a:latin typeface="Times New Roman" panose="02020603050405020304" pitchFamily="18" charset="0"/>
              </a:rPr>
              <a:t>Task 3. Imagine that these are photos from your photo album. Choose one photo to present to your friend.</a:t>
            </a:r>
            <a:endPar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endParaRPr>
          </a:p>
        </p:txBody>
      </p:sp>
      <p:sp>
        <p:nvSpPr>
          <p:cNvPr id="6" name="Прямоугольник 5"/>
          <p:cNvSpPr/>
          <p:nvPr/>
        </p:nvSpPr>
        <p:spPr>
          <a:xfrm>
            <a:off x="965789" y="4240908"/>
            <a:ext cx="9267271" cy="2154436"/>
          </a:xfrm>
          <a:prstGeom prst="rect">
            <a:avLst/>
          </a:prstGeom>
        </p:spPr>
        <p:txBody>
          <a:bodyPr wrap="square">
            <a:spAutoFit/>
          </a:bodyPr>
          <a:lstStyle/>
          <a:p>
            <a:pPr lvl="0"/>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You will have to start speaking in 1.5 minutes and will speak for not </a:t>
            </a:r>
            <a:r>
              <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more than </a:t>
            </a: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2 minutes (12–15 sentences). </a:t>
            </a:r>
            <a:endPar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ndParaRPr>
          </a:p>
          <a:p>
            <a:pPr lvl="0"/>
            <a:r>
              <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In </a:t>
            </a: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your talk remember to speak about:</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where and when the photo was taken</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what/who is in the photo</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what is happening</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why you keep the photo in your album</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why you decided to show the picture to your friend</a:t>
            </a:r>
          </a:p>
          <a:p>
            <a:pPr lvl="0"/>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You have to talk continuously, starting with</a:t>
            </a:r>
            <a:r>
              <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 </a:t>
            </a:r>
            <a:r>
              <a:rPr kumimoji="0" lang="en-US"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a:t>
            </a:r>
            <a:r>
              <a:rPr kumimoji="0" lang="en-US" b="1" i="0" u="none" strike="noStrike" kern="0" cap="none" spc="0" normalizeH="0" baseline="0" noProof="0" dirty="0">
                <a:ln>
                  <a:noFill/>
                </a:ln>
                <a:solidFill>
                  <a:sysClr val="windowText" lastClr="000000"/>
                </a:solidFill>
                <a:effectLst/>
                <a:uLnTx/>
                <a:uFillTx/>
                <a:latin typeface="Times New Roman" panose="02020603050405020304" pitchFamily="18" charset="0"/>
              </a:rPr>
              <a:t>I’ve chosen photo number … </a:t>
            </a:r>
            <a:r>
              <a:rPr kumimoji="0" lang="en-US"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a:t>
            </a:r>
          </a:p>
          <a:p>
            <a:pPr lvl="0" algn="r"/>
            <a:r>
              <a:rPr lang="en-US" kern="0" dirty="0" smtClean="0">
                <a:solidFill>
                  <a:sysClr val="windowText" lastClr="000000"/>
                </a:solidFill>
                <a:latin typeface="Times New Roman" panose="02020603050405020304" pitchFamily="18" charset="0"/>
              </a:rPr>
              <a:t>(In 1,5 minutes click on the photo you’ve chosen)</a:t>
            </a:r>
            <a:endParaRPr kumimoji="0" lang="ru-RU" i="0" u="none" strike="noStrike" kern="0" cap="none" spc="0" normalizeH="0" baseline="0" noProof="0" dirty="0">
              <a:ln>
                <a:noFill/>
              </a:ln>
              <a:solidFill>
                <a:sysClr val="windowText" lastClr="000000"/>
              </a:solidFill>
              <a:effectLst/>
              <a:uLnTx/>
              <a:uFillTx/>
            </a:endParaRPr>
          </a:p>
        </p:txBody>
      </p:sp>
      <p:sp>
        <p:nvSpPr>
          <p:cNvPr id="7" name="Кольцо 6"/>
          <p:cNvSpPr/>
          <p:nvPr/>
        </p:nvSpPr>
        <p:spPr>
          <a:xfrm>
            <a:off x="9941844" y="4563512"/>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8" name="Арка 7"/>
          <p:cNvSpPr/>
          <p:nvPr/>
        </p:nvSpPr>
        <p:spPr>
          <a:xfrm rot="5400000">
            <a:off x="9900112" y="4551283"/>
            <a:ext cx="1625461"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5" name="TextBox 14"/>
          <p:cNvSpPr txBox="1"/>
          <p:nvPr/>
        </p:nvSpPr>
        <p:spPr>
          <a:xfrm>
            <a:off x="2645433" y="935383"/>
            <a:ext cx="926216" cy="369332"/>
          </a:xfrm>
          <a:prstGeom prst="rect">
            <a:avLst/>
          </a:prstGeom>
          <a:noFill/>
        </p:spPr>
        <p:txBody>
          <a:bodyPr wrap="none" rtlCol="0">
            <a:spAutoFit/>
          </a:bodyPr>
          <a:lstStyle/>
          <a:p>
            <a:r>
              <a:rPr lang="en-US" b="1" dirty="0" smtClean="0"/>
              <a:t>Photo 1</a:t>
            </a:r>
            <a:endParaRPr lang="ru-RU" b="1" dirty="0"/>
          </a:p>
        </p:txBody>
      </p:sp>
      <p:sp>
        <p:nvSpPr>
          <p:cNvPr id="16" name="TextBox 15"/>
          <p:cNvSpPr txBox="1"/>
          <p:nvPr/>
        </p:nvSpPr>
        <p:spPr>
          <a:xfrm>
            <a:off x="5234162" y="905465"/>
            <a:ext cx="926216" cy="369332"/>
          </a:xfrm>
          <a:prstGeom prst="rect">
            <a:avLst/>
          </a:prstGeom>
          <a:noFill/>
        </p:spPr>
        <p:txBody>
          <a:bodyPr wrap="none" rtlCol="0">
            <a:spAutoFit/>
          </a:bodyPr>
          <a:lstStyle/>
          <a:p>
            <a:r>
              <a:rPr lang="en-US" b="1" dirty="0" smtClean="0"/>
              <a:t>Photo 2</a:t>
            </a:r>
            <a:endParaRPr lang="ru-RU" b="1" dirty="0"/>
          </a:p>
        </p:txBody>
      </p:sp>
      <p:sp>
        <p:nvSpPr>
          <p:cNvPr id="17" name="TextBox 16"/>
          <p:cNvSpPr txBox="1"/>
          <p:nvPr/>
        </p:nvSpPr>
        <p:spPr>
          <a:xfrm>
            <a:off x="8301908" y="901661"/>
            <a:ext cx="926216" cy="369332"/>
          </a:xfrm>
          <a:prstGeom prst="rect">
            <a:avLst/>
          </a:prstGeom>
          <a:noFill/>
        </p:spPr>
        <p:txBody>
          <a:bodyPr wrap="none" rtlCol="0">
            <a:spAutoFit/>
          </a:bodyPr>
          <a:lstStyle/>
          <a:p>
            <a:r>
              <a:rPr lang="en-US" b="1" dirty="0" smtClean="0"/>
              <a:t>Photo 3</a:t>
            </a:r>
            <a:endParaRPr lang="ru-RU" b="1" dirty="0"/>
          </a:p>
        </p:txBody>
      </p:sp>
      <p:pic>
        <p:nvPicPr>
          <p:cNvPr id="13" name="Рисунок 12" descr="Вариант-2_Задание-3-1.jpg">
            <a:hlinkClick r:id="rId2" action="ppaction://hlinksldjump"/>
          </p:cNvPr>
          <p:cNvPicPr>
            <a:picLocks noChangeAspect="1"/>
          </p:cNvPicPr>
          <p:nvPr/>
        </p:nvPicPr>
        <p:blipFill>
          <a:blip r:embed="rId3"/>
          <a:stretch>
            <a:fillRect/>
          </a:stretch>
        </p:blipFill>
        <p:spPr>
          <a:xfrm>
            <a:off x="1957921" y="1294771"/>
            <a:ext cx="2451160" cy="2871358"/>
          </a:xfrm>
          <a:prstGeom prst="rect">
            <a:avLst/>
          </a:prstGeom>
        </p:spPr>
      </p:pic>
      <p:pic>
        <p:nvPicPr>
          <p:cNvPr id="20" name="Рисунок 19" descr="Вариант-2_Задание-3-2.jpg">
            <a:hlinkClick r:id="rId4" action="ppaction://hlinksldjump"/>
          </p:cNvPr>
          <p:cNvPicPr>
            <a:picLocks noChangeAspect="1"/>
          </p:cNvPicPr>
          <p:nvPr/>
        </p:nvPicPr>
        <p:blipFill>
          <a:blip r:embed="rId5" cstate="print"/>
          <a:stretch>
            <a:fillRect/>
          </a:stretch>
        </p:blipFill>
        <p:spPr>
          <a:xfrm>
            <a:off x="4746661" y="1286839"/>
            <a:ext cx="1847635" cy="2771453"/>
          </a:xfrm>
          <a:prstGeom prst="rect">
            <a:avLst/>
          </a:prstGeom>
        </p:spPr>
      </p:pic>
      <p:pic>
        <p:nvPicPr>
          <p:cNvPr id="21" name="Рисунок 20" descr="Вариант-2_Задание-3-3.jpg">
            <a:hlinkClick r:id="rId6" action="ppaction://hlinksldjump"/>
          </p:cNvPr>
          <p:cNvPicPr>
            <a:picLocks noChangeAspect="1"/>
          </p:cNvPicPr>
          <p:nvPr/>
        </p:nvPicPr>
        <p:blipFill>
          <a:blip r:embed="rId7"/>
          <a:stretch>
            <a:fillRect/>
          </a:stretch>
        </p:blipFill>
        <p:spPr>
          <a:xfrm>
            <a:off x="6894154" y="1291191"/>
            <a:ext cx="4193355" cy="2791576"/>
          </a:xfrm>
          <a:prstGeom prst="rect">
            <a:avLst/>
          </a:prstGeom>
        </p:spPr>
      </p:pic>
    </p:spTree>
    <p:extLst>
      <p:ext uri="{BB962C8B-B14F-4D97-AF65-F5344CB8AC3E}">
        <p14:creationId xmlns="" xmlns:p14="http://schemas.microsoft.com/office/powerpoint/2010/main" val="631989304"/>
      </p:ext>
    </p:extLst>
  </p:cSld>
  <p:clrMapOvr>
    <a:masterClrMapping/>
  </p:clrMapOvr>
  <mc:AlternateContent xmlns:mc="http://schemas.openxmlformats.org/markup-compatibility/2006">
    <mc:Choice xmlns="" xmlns:p14="http://schemas.microsoft.com/office/powerpoint/2010/main" Requires="p14">
      <p:transition spd="slow" p14:dur="2000" advTm="100000"/>
    </mc:Choice>
    <mc:Fallback>
      <p:transition spd="slow" advTm="10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9000"/>
                                        <p:tgtEl>
                                          <p:spTgt spid="7"/>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30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744611" y="2279191"/>
            <a:ext cx="4837044" cy="31393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In your talk remember to speak about:</a:t>
            </a:r>
          </a:p>
          <a:p>
            <a:pPr marL="285750" lvl="0" indent="-285750">
              <a:lnSpc>
                <a:spcPct val="150000"/>
              </a:lnSpc>
              <a:buFont typeface="Arial" panose="020B0604020202020204" pitchFamily="34" charset="0"/>
              <a:buChar char="•"/>
            </a:pPr>
            <a:r>
              <a:rPr lang="en-US" sz="2000" kern="0" dirty="0">
                <a:solidFill>
                  <a:prstClr val="black"/>
                </a:solidFill>
              </a:rPr>
              <a:t>where and when the photo was taken</a:t>
            </a:r>
          </a:p>
          <a:p>
            <a:pPr marL="285750" lvl="0" indent="-285750">
              <a:lnSpc>
                <a:spcPct val="150000"/>
              </a:lnSpc>
              <a:buFont typeface="Arial" panose="020B0604020202020204" pitchFamily="34" charset="0"/>
              <a:buChar char="•"/>
            </a:pPr>
            <a:r>
              <a:rPr lang="en-US" sz="2000" kern="0" dirty="0">
                <a:solidFill>
                  <a:prstClr val="black"/>
                </a:solidFill>
              </a:rPr>
              <a:t>what/who is in the photo</a:t>
            </a:r>
          </a:p>
          <a:p>
            <a:pPr marL="285750" lvl="0" indent="-285750">
              <a:lnSpc>
                <a:spcPct val="150000"/>
              </a:lnSpc>
              <a:buFont typeface="Arial" panose="020B0604020202020204" pitchFamily="34" charset="0"/>
              <a:buChar char="•"/>
            </a:pPr>
            <a:r>
              <a:rPr lang="en-US" sz="2000" kern="0" dirty="0">
                <a:solidFill>
                  <a:prstClr val="black"/>
                </a:solidFill>
              </a:rPr>
              <a:t>what is happening</a:t>
            </a:r>
          </a:p>
          <a:p>
            <a:pPr marL="285750" lvl="0" indent="-285750">
              <a:lnSpc>
                <a:spcPct val="150000"/>
              </a:lnSpc>
              <a:buFont typeface="Arial" panose="020B0604020202020204" pitchFamily="34" charset="0"/>
              <a:buChar char="•"/>
            </a:pPr>
            <a:r>
              <a:rPr lang="en-US" sz="2000" kern="0" dirty="0">
                <a:solidFill>
                  <a:prstClr val="black"/>
                </a:solidFill>
              </a:rPr>
              <a:t>why you keep the photo in your album</a:t>
            </a:r>
          </a:p>
          <a:p>
            <a:pPr marL="285750" lvl="0" indent="-285750">
              <a:lnSpc>
                <a:spcPct val="150000"/>
              </a:lnSpc>
              <a:buFont typeface="Arial" panose="020B0604020202020204" pitchFamily="34" charset="0"/>
              <a:buChar char="•"/>
            </a:pPr>
            <a:r>
              <a:rPr lang="en-US" sz="2000" kern="0" dirty="0">
                <a:solidFill>
                  <a:prstClr val="black"/>
                </a:solidFill>
              </a:rPr>
              <a:t>why you decided to show the picture to your friend</a:t>
            </a:r>
            <a:endPar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endParaRPr>
          </a:p>
        </p:txBody>
      </p:sp>
      <p:sp>
        <p:nvSpPr>
          <p:cNvPr id="10" name="Кольцо 9"/>
          <p:cNvSpPr/>
          <p:nvPr/>
        </p:nvSpPr>
        <p:spPr>
          <a:xfrm>
            <a:off x="9947121" y="324610"/>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1" name="Кольцо 10"/>
          <p:cNvSpPr/>
          <p:nvPr/>
        </p:nvSpPr>
        <p:spPr>
          <a:xfrm>
            <a:off x="9947120" y="324610"/>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2" name="Стрелка вправо 1">
            <a:hlinkClick r:id="rId2" action="ppaction://hlinksldjump"/>
          </p:cNvPr>
          <p:cNvSpPr/>
          <p:nvPr/>
        </p:nvSpPr>
        <p:spPr>
          <a:xfrm>
            <a:off x="8524568" y="5914103"/>
            <a:ext cx="3156155" cy="61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Go to task 4</a:t>
            </a:r>
            <a:endParaRPr lang="ru-RU" sz="2400" b="1" dirty="0">
              <a:latin typeface="Arial" panose="020B0604020202020204" pitchFamily="34" charset="0"/>
              <a:cs typeface="Arial" panose="020B0604020202020204" pitchFamily="34" charset="0"/>
            </a:endParaRPr>
          </a:p>
        </p:txBody>
      </p:sp>
      <p:pic>
        <p:nvPicPr>
          <p:cNvPr id="7" name="Рисунок 6" descr="Вариант-2_Задание-3-1.jpg"/>
          <p:cNvPicPr>
            <a:picLocks noChangeAspect="1"/>
          </p:cNvPicPr>
          <p:nvPr/>
        </p:nvPicPr>
        <p:blipFill>
          <a:blip r:embed="rId3"/>
          <a:stretch>
            <a:fillRect/>
          </a:stretch>
        </p:blipFill>
        <p:spPr>
          <a:xfrm>
            <a:off x="1401651" y="616450"/>
            <a:ext cx="4692282" cy="54966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705459092"/>
      </p:ext>
    </p:extLst>
  </p:cSld>
  <p:clrMapOvr>
    <a:masterClrMapping/>
  </p:clrMapOvr>
  <mc:AlternateContent xmlns:mc="http://schemas.openxmlformats.org/markup-compatibility/2006">
    <mc:Choice xmlns="" xmlns:p14="http://schemas.microsoft.com/office/powerpoint/2010/main"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9000"/>
                                        <p:tgtEl>
                                          <p:spTgt spid="10"/>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59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573228" y="2018466"/>
            <a:ext cx="4731026" cy="3139321"/>
          </a:xfrm>
          <a:prstGeom prst="rect">
            <a:avLst/>
          </a:prstGeom>
        </p:spPr>
        <p:txBody>
          <a:bodyPr wrap="square">
            <a:spAutoFit/>
          </a:bodyPr>
          <a:lstStyle/>
          <a:p>
            <a:pPr lvl="0">
              <a:defRPr/>
            </a:pPr>
            <a:r>
              <a:rPr lang="en-US" b="1" kern="0" dirty="0">
                <a:solidFill>
                  <a:prstClr val="black"/>
                </a:solidFill>
                <a:latin typeface="Times New Roman" panose="02020603050405020304" pitchFamily="18" charset="0"/>
              </a:rPr>
              <a:t>In your talk remember to speak about:</a:t>
            </a:r>
          </a:p>
          <a:p>
            <a:pPr marL="285750" lvl="0" indent="-285750">
              <a:lnSpc>
                <a:spcPct val="150000"/>
              </a:lnSpc>
              <a:buFont typeface="Arial" panose="020B0604020202020204" pitchFamily="34" charset="0"/>
              <a:buChar char="•"/>
            </a:pPr>
            <a:r>
              <a:rPr lang="en-US" sz="2000" kern="0" dirty="0">
                <a:solidFill>
                  <a:prstClr val="black"/>
                </a:solidFill>
              </a:rPr>
              <a:t>where and when the photo was taken</a:t>
            </a:r>
          </a:p>
          <a:p>
            <a:pPr marL="285750" lvl="0" indent="-285750">
              <a:lnSpc>
                <a:spcPct val="150000"/>
              </a:lnSpc>
              <a:buFont typeface="Arial" panose="020B0604020202020204" pitchFamily="34" charset="0"/>
              <a:buChar char="•"/>
            </a:pPr>
            <a:r>
              <a:rPr lang="en-US" sz="2000" kern="0" dirty="0">
                <a:solidFill>
                  <a:prstClr val="black"/>
                </a:solidFill>
              </a:rPr>
              <a:t>what/who is in the photo</a:t>
            </a:r>
          </a:p>
          <a:p>
            <a:pPr marL="285750" lvl="0" indent="-285750">
              <a:lnSpc>
                <a:spcPct val="150000"/>
              </a:lnSpc>
              <a:buFont typeface="Arial" panose="020B0604020202020204" pitchFamily="34" charset="0"/>
              <a:buChar char="•"/>
            </a:pPr>
            <a:r>
              <a:rPr lang="en-US" sz="2000" kern="0" dirty="0">
                <a:solidFill>
                  <a:prstClr val="black"/>
                </a:solidFill>
              </a:rPr>
              <a:t>what is happening</a:t>
            </a:r>
          </a:p>
          <a:p>
            <a:pPr marL="285750" lvl="0" indent="-285750">
              <a:lnSpc>
                <a:spcPct val="150000"/>
              </a:lnSpc>
              <a:buFont typeface="Arial" panose="020B0604020202020204" pitchFamily="34" charset="0"/>
              <a:buChar char="•"/>
            </a:pPr>
            <a:r>
              <a:rPr lang="en-US" sz="2000" kern="0" dirty="0">
                <a:solidFill>
                  <a:prstClr val="black"/>
                </a:solidFill>
              </a:rPr>
              <a:t>why you keep the photo in your album</a:t>
            </a:r>
          </a:p>
          <a:p>
            <a:pPr marL="285750" lvl="0" indent="-285750">
              <a:lnSpc>
                <a:spcPct val="150000"/>
              </a:lnSpc>
              <a:buFont typeface="Arial" panose="020B0604020202020204" pitchFamily="34" charset="0"/>
              <a:buChar char="•"/>
            </a:pPr>
            <a:r>
              <a:rPr lang="en-US" sz="2000" kern="0" dirty="0">
                <a:solidFill>
                  <a:prstClr val="black"/>
                </a:solidFill>
              </a:rPr>
              <a:t>why you decided to show the picture to your friend</a:t>
            </a:r>
            <a:endParaRPr lang="en-US" sz="2000" kern="0" dirty="0">
              <a:solidFill>
                <a:prstClr val="black"/>
              </a:solidFill>
              <a:latin typeface="Times New Roman" panose="02020603050405020304" pitchFamily="18" charset="0"/>
            </a:endParaRPr>
          </a:p>
        </p:txBody>
      </p:sp>
      <p:sp>
        <p:nvSpPr>
          <p:cNvPr id="10" name="Кольцо 9"/>
          <p:cNvSpPr/>
          <p:nvPr/>
        </p:nvSpPr>
        <p:spPr>
          <a:xfrm>
            <a:off x="10075910" y="157184"/>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1" name="Кольцо 10"/>
          <p:cNvSpPr/>
          <p:nvPr/>
        </p:nvSpPr>
        <p:spPr>
          <a:xfrm>
            <a:off x="10075910" y="157184"/>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Стрелка вправо 5">
            <a:hlinkClick r:id="rId2" action="ppaction://hlinksldjump"/>
          </p:cNvPr>
          <p:cNvSpPr/>
          <p:nvPr/>
        </p:nvSpPr>
        <p:spPr>
          <a:xfrm>
            <a:off x="8709996" y="6136243"/>
            <a:ext cx="3156155" cy="61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Go to task 4</a:t>
            </a:r>
            <a:endParaRPr lang="ru-RU" sz="2400" b="1" dirty="0">
              <a:latin typeface="Arial" panose="020B0604020202020204" pitchFamily="34" charset="0"/>
              <a:cs typeface="Arial" panose="020B0604020202020204" pitchFamily="34" charset="0"/>
            </a:endParaRPr>
          </a:p>
        </p:txBody>
      </p:sp>
      <p:pic>
        <p:nvPicPr>
          <p:cNvPr id="7" name="Рисунок 6" descr="Вариант-2_Задание-3-2.jpg"/>
          <p:cNvPicPr>
            <a:picLocks noChangeAspect="1"/>
          </p:cNvPicPr>
          <p:nvPr/>
        </p:nvPicPr>
        <p:blipFill>
          <a:blip r:embed="rId3"/>
          <a:stretch>
            <a:fillRect/>
          </a:stretch>
        </p:blipFill>
        <p:spPr>
          <a:xfrm>
            <a:off x="1796266" y="493159"/>
            <a:ext cx="3890481" cy="58357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670382"/>
      </p:ext>
    </p:extLst>
  </p:cSld>
  <p:clrMapOvr>
    <a:masterClrMapping/>
  </p:clrMapOvr>
  <mc:AlternateContent xmlns:mc="http://schemas.openxmlformats.org/markup-compatibility/2006">
    <mc:Choice xmlns="" xmlns:p14="http://schemas.microsoft.com/office/powerpoint/2010/main"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9000"/>
                                        <p:tgtEl>
                                          <p:spTgt spid="10"/>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59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386090" y="2299741"/>
            <a:ext cx="4594024" cy="3228448"/>
          </a:xfrm>
          <a:prstGeom prst="rect">
            <a:avLst/>
          </a:prstGeom>
        </p:spPr>
        <p:txBody>
          <a:bodyPr wrap="square">
            <a:spAutoFit/>
          </a:bodyPr>
          <a:lstStyle/>
          <a:p>
            <a:pPr lvl="0">
              <a:lnSpc>
                <a:spcPct val="150000"/>
              </a:lnSpc>
              <a:defRPr/>
            </a:pPr>
            <a:r>
              <a:rPr lang="en-US" b="1" kern="0" dirty="0">
                <a:solidFill>
                  <a:prstClr val="black"/>
                </a:solidFill>
                <a:latin typeface="Times New Roman" panose="02020603050405020304" pitchFamily="18" charset="0"/>
              </a:rPr>
              <a:t>In your talk remember to speak about:</a:t>
            </a:r>
          </a:p>
          <a:p>
            <a:pPr marL="285750" lvl="0" indent="-285750">
              <a:lnSpc>
                <a:spcPct val="150000"/>
              </a:lnSpc>
              <a:buFont typeface="Arial" panose="020B0604020202020204" pitchFamily="34" charset="0"/>
              <a:buChar char="•"/>
            </a:pPr>
            <a:r>
              <a:rPr lang="en-US" sz="2000" kern="0" dirty="0">
                <a:solidFill>
                  <a:prstClr val="black"/>
                </a:solidFill>
              </a:rPr>
              <a:t>where and when the photo was taken</a:t>
            </a:r>
          </a:p>
          <a:p>
            <a:pPr marL="285750" lvl="0" indent="-285750">
              <a:lnSpc>
                <a:spcPct val="150000"/>
              </a:lnSpc>
              <a:buFont typeface="Arial" panose="020B0604020202020204" pitchFamily="34" charset="0"/>
              <a:buChar char="•"/>
            </a:pPr>
            <a:r>
              <a:rPr lang="en-US" sz="2000" kern="0" dirty="0">
                <a:solidFill>
                  <a:prstClr val="black"/>
                </a:solidFill>
              </a:rPr>
              <a:t>what/who is in the photo</a:t>
            </a:r>
          </a:p>
          <a:p>
            <a:pPr marL="285750" lvl="0" indent="-285750">
              <a:lnSpc>
                <a:spcPct val="150000"/>
              </a:lnSpc>
              <a:buFont typeface="Arial" panose="020B0604020202020204" pitchFamily="34" charset="0"/>
              <a:buChar char="•"/>
            </a:pPr>
            <a:r>
              <a:rPr lang="en-US" sz="2000" kern="0" dirty="0">
                <a:solidFill>
                  <a:prstClr val="black"/>
                </a:solidFill>
              </a:rPr>
              <a:t>what is happening</a:t>
            </a:r>
          </a:p>
          <a:p>
            <a:pPr marL="285750" lvl="0" indent="-285750">
              <a:lnSpc>
                <a:spcPct val="150000"/>
              </a:lnSpc>
              <a:buFont typeface="Arial" panose="020B0604020202020204" pitchFamily="34" charset="0"/>
              <a:buChar char="•"/>
            </a:pPr>
            <a:r>
              <a:rPr lang="en-US" sz="2000" kern="0" dirty="0">
                <a:solidFill>
                  <a:prstClr val="black"/>
                </a:solidFill>
              </a:rPr>
              <a:t>why you keep the photo in your album</a:t>
            </a:r>
          </a:p>
          <a:p>
            <a:pPr marL="285750" lvl="0" indent="-285750">
              <a:lnSpc>
                <a:spcPct val="150000"/>
              </a:lnSpc>
              <a:buFont typeface="Arial" panose="020B0604020202020204" pitchFamily="34" charset="0"/>
              <a:buChar char="•"/>
            </a:pPr>
            <a:r>
              <a:rPr lang="en-US" sz="2000" kern="0" dirty="0">
                <a:solidFill>
                  <a:prstClr val="black"/>
                </a:solidFill>
              </a:rPr>
              <a:t>why you decided to show the picture to your friend</a:t>
            </a:r>
            <a:endParaRPr lang="en-US" sz="2000" kern="0" dirty="0">
              <a:solidFill>
                <a:prstClr val="black"/>
              </a:solidFill>
              <a:latin typeface="Times New Roman" panose="02020603050405020304" pitchFamily="18" charset="0"/>
            </a:endParaRPr>
          </a:p>
        </p:txBody>
      </p:sp>
      <p:sp>
        <p:nvSpPr>
          <p:cNvPr id="8" name="Кольцо 7"/>
          <p:cNvSpPr/>
          <p:nvPr/>
        </p:nvSpPr>
        <p:spPr>
          <a:xfrm>
            <a:off x="9934242" y="336860"/>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9" name="Кольцо 8"/>
          <p:cNvSpPr/>
          <p:nvPr/>
        </p:nvSpPr>
        <p:spPr>
          <a:xfrm>
            <a:off x="9934242" y="336859"/>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Стрелка вправо 5">
            <a:hlinkClick r:id="rId2" action="ppaction://hlinksldjump"/>
          </p:cNvPr>
          <p:cNvSpPr/>
          <p:nvPr/>
        </p:nvSpPr>
        <p:spPr>
          <a:xfrm>
            <a:off x="8524568" y="5914103"/>
            <a:ext cx="3156155" cy="61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Go to task 4</a:t>
            </a:r>
            <a:endParaRPr lang="ru-RU" sz="2400" b="1" dirty="0">
              <a:latin typeface="Arial" panose="020B0604020202020204" pitchFamily="34" charset="0"/>
              <a:cs typeface="Arial" panose="020B0604020202020204" pitchFamily="34" charset="0"/>
            </a:endParaRPr>
          </a:p>
        </p:txBody>
      </p:sp>
      <p:pic>
        <p:nvPicPr>
          <p:cNvPr id="7" name="Рисунок 6" descr="Вариант-2_Задание-3-3.jpg"/>
          <p:cNvPicPr>
            <a:picLocks noChangeAspect="1"/>
          </p:cNvPicPr>
          <p:nvPr/>
        </p:nvPicPr>
        <p:blipFill>
          <a:blip r:embed="rId3"/>
          <a:stretch>
            <a:fillRect/>
          </a:stretch>
        </p:blipFill>
        <p:spPr>
          <a:xfrm>
            <a:off x="645774" y="1240497"/>
            <a:ext cx="6227637" cy="41458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973455845"/>
      </p:ext>
    </p:extLst>
  </p:cSld>
  <p:clrMapOvr>
    <a:masterClrMapping/>
  </p:clrMapOvr>
  <mc:AlternateContent xmlns:mc="http://schemas.openxmlformats.org/markup-compatibility/2006">
    <mc:Choice xmlns="" xmlns:p14="http://schemas.microsoft.com/office/powerpoint/2010/main"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9000"/>
                                        <p:tgtEl>
                                          <p:spTgt spid="8"/>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59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1547" y="373230"/>
            <a:ext cx="9223513"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Task 4. Study the </a:t>
            </a:r>
            <a:r>
              <a:rPr lang="en-US" b="1" dirty="0" err="1">
                <a:latin typeface="Times New Roman" pitchFamily="18" charset="0"/>
                <a:cs typeface="Times New Roman" pitchFamily="18" charset="0"/>
              </a:rPr>
              <a:t>twо</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phоtоgraphs</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 In 1.5 minutes be ready </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tо</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cоmpare</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and</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c</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о</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ntrast</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the </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ph</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о</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t</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о</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graphs:</a:t>
            </a: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give a brief description of the photos (action, location</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say what the pictures have in </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common;</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say in what way the pictures are </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different;</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lvl="1"/>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s</a:t>
            </a:r>
            <a:r>
              <a:rPr lang="en-US" dirty="0" smtClean="0">
                <a:latin typeface="Times New Roman" pitchFamily="18" charset="0"/>
                <a:cs typeface="Times New Roman" pitchFamily="18" charset="0"/>
              </a:rPr>
              <a:t>ay which  of the family leisure activities presented in the pictures you’d prefer;</a:t>
            </a:r>
            <a:endParaRPr kumimoji="0" lang="en-US"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explain </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why.</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You will speak for not more than 2 minutes (12-15 sentences). You have </a:t>
            </a:r>
            <a:r>
              <a:rPr kumimoji="0" lang="en-US" sz="18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to talk </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continuously.</a:t>
            </a:r>
            <a:endParaRPr kumimoji="0" lang="ru-RU" sz="1800" b="0" i="0" u="none" strike="noStrike" kern="0" cap="none" spc="0" normalizeH="0" baseline="0" noProof="0" dirty="0">
              <a:ln>
                <a:noFill/>
              </a:ln>
              <a:solidFill>
                <a:sysClr val="windowText" lastClr="000000"/>
              </a:solidFill>
              <a:effectLst/>
              <a:uLnTx/>
              <a:uFillTx/>
            </a:endParaRPr>
          </a:p>
        </p:txBody>
      </p:sp>
      <p:sp>
        <p:nvSpPr>
          <p:cNvPr id="5" name="Кольцо 4"/>
          <p:cNvSpPr/>
          <p:nvPr/>
        </p:nvSpPr>
        <p:spPr>
          <a:xfrm>
            <a:off x="9659154" y="524495"/>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Арка 5"/>
          <p:cNvSpPr/>
          <p:nvPr/>
        </p:nvSpPr>
        <p:spPr>
          <a:xfrm rot="5400000">
            <a:off x="9651641" y="508217"/>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9" name="TextBox 8"/>
          <p:cNvSpPr txBox="1"/>
          <p:nvPr/>
        </p:nvSpPr>
        <p:spPr>
          <a:xfrm>
            <a:off x="1631655" y="4206002"/>
            <a:ext cx="926216" cy="369332"/>
          </a:xfrm>
          <a:prstGeom prst="rect">
            <a:avLst/>
          </a:prstGeom>
          <a:noFill/>
        </p:spPr>
        <p:txBody>
          <a:bodyPr wrap="none" rtlCol="0">
            <a:spAutoFit/>
          </a:bodyPr>
          <a:lstStyle/>
          <a:p>
            <a:r>
              <a:rPr lang="en-US" b="1" dirty="0" smtClean="0"/>
              <a:t>Photo 1</a:t>
            </a:r>
            <a:endParaRPr lang="ru-RU" b="1" dirty="0"/>
          </a:p>
        </p:txBody>
      </p:sp>
      <p:sp>
        <p:nvSpPr>
          <p:cNvPr id="12" name="TextBox 11"/>
          <p:cNvSpPr txBox="1"/>
          <p:nvPr/>
        </p:nvSpPr>
        <p:spPr>
          <a:xfrm>
            <a:off x="8994949" y="4246354"/>
            <a:ext cx="926216" cy="369332"/>
          </a:xfrm>
          <a:prstGeom prst="rect">
            <a:avLst/>
          </a:prstGeom>
          <a:noFill/>
        </p:spPr>
        <p:txBody>
          <a:bodyPr wrap="none" rtlCol="0">
            <a:spAutoFit/>
          </a:bodyPr>
          <a:lstStyle/>
          <a:p>
            <a:r>
              <a:rPr lang="en-US" b="1" dirty="0" smtClean="0"/>
              <a:t>Photo 2</a:t>
            </a:r>
            <a:endParaRPr lang="ru-RU" b="1" dirty="0"/>
          </a:p>
        </p:txBody>
      </p:sp>
      <p:pic>
        <p:nvPicPr>
          <p:cNvPr id="13" name="Рисунок 12" descr="Вариант-2_Задание-4-1.jpg"/>
          <p:cNvPicPr>
            <a:picLocks noChangeAspect="1"/>
          </p:cNvPicPr>
          <p:nvPr/>
        </p:nvPicPr>
        <p:blipFill>
          <a:blip r:embed="rId2" cstate="print"/>
          <a:stretch>
            <a:fillRect/>
          </a:stretch>
        </p:blipFill>
        <p:spPr>
          <a:xfrm>
            <a:off x="2700393" y="2910155"/>
            <a:ext cx="2354494" cy="3531741"/>
          </a:xfrm>
          <a:prstGeom prst="rect">
            <a:avLst/>
          </a:prstGeom>
          <a:ln>
            <a:noFill/>
          </a:ln>
          <a:effectLst>
            <a:outerShdw blurRad="292100" dist="139700" dir="2700000" algn="tl" rotWithShape="0">
              <a:srgbClr val="333333">
                <a:alpha val="65000"/>
              </a:srgbClr>
            </a:outerShdw>
          </a:effectLst>
        </p:spPr>
      </p:pic>
      <p:pic>
        <p:nvPicPr>
          <p:cNvPr id="14" name="Рисунок 13" descr="Вариант-2_Задание-4-2.jpg"/>
          <p:cNvPicPr>
            <a:picLocks noChangeAspect="1"/>
          </p:cNvPicPr>
          <p:nvPr/>
        </p:nvPicPr>
        <p:blipFill>
          <a:blip r:embed="rId3"/>
          <a:stretch>
            <a:fillRect/>
          </a:stretch>
        </p:blipFill>
        <p:spPr>
          <a:xfrm>
            <a:off x="6202646" y="2892175"/>
            <a:ext cx="2456346" cy="35702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404845346"/>
      </p:ext>
    </p:extLst>
  </p:cSld>
  <p:clrMapOvr>
    <a:masterClrMapping/>
  </p:clrMapOvr>
  <mc:AlternateContent xmlns:mc="http://schemas.openxmlformats.org/markup-compatibility/2006">
    <mc:Choice xmlns="" xmlns:p14="http://schemas.microsoft.com/office/powerpoint/2010/main" Requires="p14">
      <p:transition spd="slow" p14:dur="2000" advTm="90000"/>
    </mc:Choice>
    <mc:Fallback>
      <p:transition spd="slow"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9000"/>
                                        <p:tgtEl>
                                          <p:spTgt spid="5"/>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3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8297" y="94934"/>
            <a:ext cx="9475304" cy="203132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a:ln>
                  <a:noFill/>
                </a:ln>
                <a:solidFill>
                  <a:prstClr val="black"/>
                </a:solidFill>
                <a:effectLst/>
                <a:uLnTx/>
                <a:uFillTx/>
                <a:latin typeface="Times New Roman" panose="02020603050405020304" pitchFamily="18" charset="0"/>
              </a:rPr>
              <a:t>С</a:t>
            </a:r>
            <a:r>
              <a:rPr kumimoji="0" lang="en-US" sz="1400" b="1" i="0" u="none" strike="noStrike" kern="0" cap="none" spc="0" normalizeH="0" baseline="0" noProof="0" dirty="0" err="1">
                <a:ln>
                  <a:noFill/>
                </a:ln>
                <a:solidFill>
                  <a:prstClr val="black"/>
                </a:solidFill>
                <a:effectLst/>
                <a:uLnTx/>
                <a:uFillTx/>
                <a:latin typeface="Calibri,Bold"/>
              </a:rPr>
              <a:t>о</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rPr>
              <a:t>mpare</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 and</a:t>
            </a:r>
            <a:r>
              <a:rPr kumimoji="0" lang="ru-RU" sz="1800" b="1" i="0" u="none" strike="noStrike" kern="0" cap="none" spc="0" normalizeH="0" baseline="0" noProof="0" dirty="0">
                <a:ln>
                  <a:noFill/>
                </a:ln>
                <a:solidFill>
                  <a:prstClr val="black"/>
                </a:solidFill>
                <a:effectLst/>
                <a:uLnTx/>
                <a:uFillTx/>
                <a:latin typeface="Times New Roman" panose="02020603050405020304" pitchFamily="18" charset="0"/>
              </a:rPr>
              <a:t> </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c</a:t>
            </a:r>
            <a:r>
              <a:rPr kumimoji="0" lang="ru-RU" sz="1400" b="1" i="0" u="none" strike="noStrike" kern="0" cap="none" spc="0" normalizeH="0" baseline="0" noProof="0" dirty="0">
                <a:ln>
                  <a:noFill/>
                </a:ln>
                <a:solidFill>
                  <a:prstClr val="black"/>
                </a:solidFill>
                <a:effectLst/>
                <a:uLnTx/>
                <a:uFillTx/>
                <a:latin typeface="Calibri,Bold"/>
              </a:rPr>
              <a:t>о</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rPr>
              <a:t>ntrast</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 the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rPr>
              <a:t>ph</a:t>
            </a:r>
            <a:r>
              <a:rPr kumimoji="0" lang="ru-RU" sz="1400" b="1" i="0" u="none" strike="noStrike" kern="0" cap="none" spc="0" normalizeH="0" baseline="0" noProof="0" dirty="0">
                <a:ln>
                  <a:noFill/>
                </a:ln>
                <a:solidFill>
                  <a:prstClr val="black"/>
                </a:solidFill>
                <a:effectLst/>
                <a:uLnTx/>
                <a:uFillTx/>
                <a:latin typeface="Cambria,Bold"/>
              </a:rPr>
              <a:t>о</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t</a:t>
            </a:r>
            <a:r>
              <a:rPr kumimoji="0" lang="ru-RU" sz="1400" b="1" i="0" u="none" strike="noStrike" kern="0" cap="none" spc="0" normalizeH="0" baseline="0" noProof="0" dirty="0">
                <a:ln>
                  <a:noFill/>
                </a:ln>
                <a:solidFill>
                  <a:prstClr val="black"/>
                </a:solidFill>
                <a:effectLst/>
                <a:uLnTx/>
                <a:uFillTx/>
                <a:latin typeface="Calibri,Bold"/>
              </a:rPr>
              <a:t>о</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graphs:</a:t>
            </a:r>
          </a:p>
          <a:p>
            <a:pPr lvl="1">
              <a:defRPr/>
            </a:pPr>
            <a:r>
              <a:rPr kumimoji="0" lang="en-US" b="0" i="0" u="none" strike="noStrike" kern="0" cap="none" spc="0" normalizeH="0" baseline="0" noProof="0" dirty="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give a brief description of the photos (action, location</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say what the pictures have in </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common;</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say in what way the pictures are </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different;</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lvl="1"/>
            <a:r>
              <a:rPr kumimoji="0" lang="en-US" b="0" i="0" u="none" strike="noStrike" kern="0" cap="none" spc="0" normalizeH="0" baseline="0" noProof="0" dirty="0">
                <a:ln>
                  <a:noFill/>
                </a:ln>
                <a:solidFill>
                  <a:prstClr val="black"/>
                </a:solidFill>
                <a:effectLst/>
                <a:uLnTx/>
                <a:uFillTx/>
              </a:rPr>
              <a:t>· </a:t>
            </a:r>
            <a:r>
              <a:rPr lang="en-US" kern="0" dirty="0" smtClean="0">
                <a:solidFill>
                  <a:sysClr val="windowText" lastClr="000000"/>
                </a:solidFill>
                <a:latin typeface="Times New Roman" pitchFamily="18" charset="0"/>
                <a:cs typeface="Times New Roman" pitchFamily="18" charset="0"/>
              </a:rPr>
              <a:t>s</a:t>
            </a:r>
            <a:r>
              <a:rPr lang="en-US" dirty="0" smtClean="0">
                <a:latin typeface="Times New Roman" pitchFamily="18" charset="0"/>
                <a:cs typeface="Times New Roman" pitchFamily="18" charset="0"/>
              </a:rPr>
              <a:t>ay which  of the family leisure activities presented in the pictures you’d prefer;</a:t>
            </a:r>
            <a:endParaRPr lang="en-US" kern="0" dirty="0">
              <a:solidFill>
                <a:sysClr val="windowText" lastClr="000000"/>
              </a:solidFill>
              <a:latin typeface="Times New Roman" panose="02020603050405020304" pitchFamily="18" charset="0"/>
            </a:endParaRPr>
          </a:p>
          <a:p>
            <a:pPr lvl="1">
              <a:defRPr/>
            </a:pPr>
            <a:r>
              <a:rPr kumimoji="0" lang="en-US" b="0" i="0" u="none" strike="noStrike" kern="0" cap="none" spc="0" normalizeH="0" baseline="0" noProof="0" dirty="0" smtClean="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explain </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why.</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You will speak for not more than 2 minutes (12-15 sentences). You have </a:t>
            </a:r>
            <a:r>
              <a:rPr kumimoji="0" lang="en-US" sz="1800" b="1" i="0" u="none" strike="noStrike" kern="0" cap="none" spc="0" normalizeH="0" baseline="0" noProof="0" dirty="0" smtClean="0">
                <a:ln>
                  <a:noFill/>
                </a:ln>
                <a:solidFill>
                  <a:prstClr val="black"/>
                </a:solidFill>
                <a:effectLst/>
                <a:uLnTx/>
                <a:uFillTx/>
                <a:latin typeface="Times New Roman" panose="02020603050405020304" pitchFamily="18" charset="0"/>
              </a:rPr>
              <a:t>to talk </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continuously.</a:t>
            </a:r>
            <a:endParaRPr kumimoji="0" lang="ru-RU" sz="1800" b="0" i="0" u="none" strike="noStrike" kern="0" cap="none" spc="0" normalizeH="0" baseline="0" noProof="0" dirty="0">
              <a:ln>
                <a:noFill/>
              </a:ln>
              <a:solidFill>
                <a:prstClr val="black"/>
              </a:solidFill>
              <a:effectLst/>
              <a:uLnTx/>
              <a:uFillTx/>
            </a:endParaRPr>
          </a:p>
        </p:txBody>
      </p:sp>
      <p:sp>
        <p:nvSpPr>
          <p:cNvPr id="6" name="Кольцо 5"/>
          <p:cNvSpPr/>
          <p:nvPr/>
        </p:nvSpPr>
        <p:spPr>
          <a:xfrm>
            <a:off x="10037273" y="220187"/>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7" name="Кольцо 6"/>
          <p:cNvSpPr/>
          <p:nvPr/>
        </p:nvSpPr>
        <p:spPr>
          <a:xfrm>
            <a:off x="10037273" y="220186"/>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1" name="TextBox 10"/>
          <p:cNvSpPr txBox="1"/>
          <p:nvPr/>
        </p:nvSpPr>
        <p:spPr>
          <a:xfrm>
            <a:off x="1241535" y="3981907"/>
            <a:ext cx="926216" cy="369332"/>
          </a:xfrm>
          <a:prstGeom prst="rect">
            <a:avLst/>
          </a:prstGeom>
          <a:noFill/>
        </p:spPr>
        <p:txBody>
          <a:bodyPr wrap="none" rtlCol="0">
            <a:spAutoFit/>
          </a:bodyPr>
          <a:lstStyle/>
          <a:p>
            <a:r>
              <a:rPr lang="en-US" b="1" dirty="0" smtClean="0"/>
              <a:t>Photo 1</a:t>
            </a:r>
            <a:endParaRPr lang="ru-RU" b="1" dirty="0"/>
          </a:p>
        </p:txBody>
      </p:sp>
      <p:sp>
        <p:nvSpPr>
          <p:cNvPr id="12" name="TextBox 11"/>
          <p:cNvSpPr txBox="1"/>
          <p:nvPr/>
        </p:nvSpPr>
        <p:spPr>
          <a:xfrm>
            <a:off x="9627780" y="3926218"/>
            <a:ext cx="926216" cy="369332"/>
          </a:xfrm>
          <a:prstGeom prst="rect">
            <a:avLst/>
          </a:prstGeom>
          <a:noFill/>
        </p:spPr>
        <p:txBody>
          <a:bodyPr wrap="none" rtlCol="0">
            <a:spAutoFit/>
          </a:bodyPr>
          <a:lstStyle/>
          <a:p>
            <a:r>
              <a:rPr lang="en-US" b="1" dirty="0" smtClean="0"/>
              <a:t>Photo 2</a:t>
            </a:r>
            <a:endParaRPr lang="ru-RU" b="1" dirty="0"/>
          </a:p>
        </p:txBody>
      </p:sp>
      <p:pic>
        <p:nvPicPr>
          <p:cNvPr id="9" name="Рисунок 8" descr="Вариант-2_Задание-4-1.jpg"/>
          <p:cNvPicPr>
            <a:picLocks noChangeAspect="1"/>
          </p:cNvPicPr>
          <p:nvPr/>
        </p:nvPicPr>
        <p:blipFill>
          <a:blip r:embed="rId2"/>
          <a:stretch>
            <a:fillRect/>
          </a:stretch>
        </p:blipFill>
        <p:spPr>
          <a:xfrm>
            <a:off x="2422989" y="2404153"/>
            <a:ext cx="2770598" cy="4155897"/>
          </a:xfrm>
          <a:prstGeom prst="rect">
            <a:avLst/>
          </a:prstGeom>
          <a:ln>
            <a:noFill/>
          </a:ln>
          <a:effectLst>
            <a:outerShdw blurRad="292100" dist="139700" dir="2700000" algn="tl" rotWithShape="0">
              <a:srgbClr val="333333">
                <a:alpha val="65000"/>
              </a:srgbClr>
            </a:outerShdw>
          </a:effectLst>
        </p:spPr>
      </p:pic>
      <p:pic>
        <p:nvPicPr>
          <p:cNvPr id="14" name="Рисунок 13" descr="Вариант-2_Задание-4-2.jpg"/>
          <p:cNvPicPr>
            <a:picLocks noChangeAspect="1"/>
          </p:cNvPicPr>
          <p:nvPr/>
        </p:nvPicPr>
        <p:blipFill>
          <a:blip r:embed="rId3"/>
          <a:stretch>
            <a:fillRect/>
          </a:stretch>
        </p:blipFill>
        <p:spPr>
          <a:xfrm>
            <a:off x="6397855" y="2445250"/>
            <a:ext cx="2820379" cy="40993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654828287"/>
      </p:ext>
    </p:extLst>
  </p:cSld>
  <p:clrMapOvr>
    <a:masterClrMapping/>
  </p:clrMapOvr>
  <mc:AlternateContent xmlns:mc="http://schemas.openxmlformats.org/markup-compatibility/2006">
    <mc:Choice xmlns="" xmlns:p14="http://schemas.microsoft.com/office/powerpoint/2010/main"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9000"/>
                                        <p:tgtEl>
                                          <p:spTgt spid="6"/>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59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576" y="2967335"/>
            <a:ext cx="7360862"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w="0"/>
                <a:solidFill>
                  <a:sysClr val="windowText" lastClr="000000"/>
                </a:solidFill>
                <a:effectLst>
                  <a:outerShdw blurRad="38100" dist="19050" dir="2700000" algn="tl" rotWithShape="0">
                    <a:schemeClr val="dk1">
                      <a:alpha val="40000"/>
                    </a:schemeClr>
                  </a:outerShdw>
                </a:effectLst>
                <a:uLnTx/>
                <a:uFillTx/>
              </a:rPr>
              <a:t>This is the end of the task</a:t>
            </a:r>
            <a:endParaRPr kumimoji="0" lang="ru-RU" sz="5400" b="0" i="0" u="none" strike="noStrike" kern="0" cap="none" spc="0" normalizeH="0" baseline="0" noProof="0" dirty="0">
              <a:ln w="0"/>
              <a:solidFill>
                <a:schemeClr val="tx1"/>
              </a:solidFill>
              <a:effectLst>
                <a:outerShdw blurRad="38100" dist="19050" dir="2700000" algn="tl" rotWithShape="0">
                  <a:schemeClr val="dk1">
                    <a:alpha val="40000"/>
                  </a:schemeClr>
                </a:outerShdw>
              </a:effectLst>
              <a:uLnTx/>
              <a:uFillTx/>
            </a:endParaRPr>
          </a:p>
        </p:txBody>
      </p:sp>
    </p:spTree>
    <p:extLst>
      <p:ext uri="{BB962C8B-B14F-4D97-AF65-F5344CB8AC3E}">
        <p14:creationId xmlns="" xmlns:p14="http://schemas.microsoft.com/office/powerpoint/2010/main" val="4230948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9344" y="2088181"/>
            <a:ext cx="10321637" cy="4154984"/>
          </a:xfrm>
          <a:prstGeom prst="rect">
            <a:avLst/>
          </a:prstGeom>
        </p:spPr>
        <p:txBody>
          <a:bodyPr wrap="square">
            <a:spAutoFit/>
          </a:bodyPr>
          <a:lstStyle/>
          <a:p>
            <a:r>
              <a:rPr lang="en-US" sz="2200" dirty="0" smtClean="0"/>
              <a:t>     Modern scientists have always been doing much to learn more about our world. One important thing is to investigate the ocean but it can be hard. For instance, measuring average global sea level is very complex stuff. Winds can move large volumes of water around, temperature shifts can make the ocean shrink in some places and not others, while the daily tides, currents, and other variables make it really difficult to read the measurements accurately. So experts use a variety of different measurements and data streams to get something accurate and useful.</a:t>
            </a:r>
            <a:endParaRPr lang="ru-RU" sz="2200" dirty="0" smtClean="0"/>
          </a:p>
          <a:p>
            <a:r>
              <a:rPr lang="en-US" sz="2200" dirty="0" smtClean="0"/>
              <a:t>     Sea levels do not rise when icebergs or ice sheets floating in them melt because the water has already been displaced. Melting land ice does make sea levels rise, and this is the cause of sea level rise that most people know. However, the heat being pumped into the oceans from the greenhouse effect not only increases the temperature, it also causes the water to expand, which makes sea levels rise.</a:t>
            </a:r>
            <a:endParaRPr lang="ru-RU" sz="2200" dirty="0"/>
          </a:p>
        </p:txBody>
      </p:sp>
      <p:sp>
        <p:nvSpPr>
          <p:cNvPr id="3" name="Прямоугольник 2"/>
          <p:cNvSpPr/>
          <p:nvPr/>
        </p:nvSpPr>
        <p:spPr>
          <a:xfrm>
            <a:off x="433588" y="111187"/>
            <a:ext cx="8027831" cy="147732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Task 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Imagine that you are preparing a project with your friend. You have found some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interesting material for the presentation and you want to read this text to your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friend. You have 1.5 minutes to read the text silently, then be ready to read it out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aloud. You will not have more than 1.5 minutes to read it.</a:t>
            </a:r>
            <a:endParaRPr kumimoji="0" lang="ru-RU" sz="1800" b="0" i="0" u="none" strike="noStrike" kern="0" cap="none" spc="0" normalizeH="0" baseline="0" noProof="0" dirty="0">
              <a:ln>
                <a:noFill/>
              </a:ln>
              <a:solidFill>
                <a:sysClr val="windowText" lastClr="000000"/>
              </a:solidFill>
              <a:effectLst/>
              <a:uLnTx/>
              <a:uFillTx/>
            </a:endParaRPr>
          </a:p>
        </p:txBody>
      </p:sp>
      <p:sp>
        <p:nvSpPr>
          <p:cNvPr id="4" name="Кольцо 3"/>
          <p:cNvSpPr/>
          <p:nvPr/>
        </p:nvSpPr>
        <p:spPr>
          <a:xfrm>
            <a:off x="9659154" y="524495"/>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Арка 5"/>
          <p:cNvSpPr/>
          <p:nvPr/>
        </p:nvSpPr>
        <p:spPr>
          <a:xfrm rot="5400000">
            <a:off x="9651641" y="508217"/>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Tree>
    <p:extLst>
      <p:ext uri="{BB962C8B-B14F-4D97-AF65-F5344CB8AC3E}">
        <p14:creationId xmlns="" xmlns:p14="http://schemas.microsoft.com/office/powerpoint/2010/main" val="3636784868"/>
      </p:ext>
    </p:extLst>
  </p:cSld>
  <p:clrMapOvr>
    <a:masterClrMapping/>
  </p:clrMapOvr>
  <mc:AlternateContent xmlns:mc="http://schemas.openxmlformats.org/markup-compatibility/2006">
    <mc:Choice xmlns="" xmlns:p14="http://schemas.microsoft.com/office/powerpoint/2010/main" Requires="p14">
      <p:transition spd="slow" p14:dur="2000" advTm="90000"/>
    </mc:Choice>
    <mc:Fallback>
      <p:transition spd="slow"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9000"/>
                                        <p:tgtEl>
                                          <p:spTgt spid="4"/>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3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93773" y="788308"/>
            <a:ext cx="10350946" cy="5262979"/>
          </a:xfrm>
          <a:prstGeom prst="rect">
            <a:avLst/>
          </a:prstGeom>
        </p:spPr>
        <p:txBody>
          <a:bodyPr wrap="square">
            <a:spAutoFit/>
          </a:bodyPr>
          <a:lstStyle/>
          <a:p>
            <a:r>
              <a:rPr lang="en-US" sz="2400" dirty="0" smtClean="0"/>
              <a:t>     Modern scientists have always been doing much to learn more about our world. One important thing is to investigate the ocean but it can be hard. For instance, measuring average global sea level is very complex stuff. Winds can move large volumes of water around, temperature shifts can make the ocean shrink in some places and not others, while the daily tides, currents, and other variables make it really difficult to read the measurements accurately. So experts use a variety of different measurements and data streams to get something accurate and useful.</a:t>
            </a:r>
            <a:endParaRPr lang="ru-RU" sz="2400" dirty="0" smtClean="0"/>
          </a:p>
          <a:p>
            <a:r>
              <a:rPr lang="en-US" sz="2400" dirty="0" smtClean="0"/>
              <a:t>     Sea levels do not rise when icebergs or ice sheets floating in them melt because the water has already been displaced. Melting land ice does make sea levels rise, and this is the cause of sea level rise that most people know. However, the heat being pumped into the oceans from the greenhouse effect not only increases the temperature, it also causes the water to expand, which makes sea levels rise.</a:t>
            </a:r>
            <a:endParaRPr lang="ru-RU" sz="2400" dirty="0"/>
          </a:p>
        </p:txBody>
      </p:sp>
      <p:sp>
        <p:nvSpPr>
          <p:cNvPr id="3" name="Кольцо 2"/>
          <p:cNvSpPr/>
          <p:nvPr/>
        </p:nvSpPr>
        <p:spPr>
          <a:xfrm>
            <a:off x="10457644" y="279796"/>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5" name="Арка 4"/>
          <p:cNvSpPr/>
          <p:nvPr/>
        </p:nvSpPr>
        <p:spPr>
          <a:xfrm rot="5400000">
            <a:off x="10450131" y="263518"/>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Tree>
    <p:extLst>
      <p:ext uri="{BB962C8B-B14F-4D97-AF65-F5344CB8AC3E}">
        <p14:creationId xmlns="" xmlns:p14="http://schemas.microsoft.com/office/powerpoint/2010/main" val="958042487"/>
      </p:ext>
    </p:extLst>
  </p:cSld>
  <p:clrMapOvr>
    <a:masterClrMapping/>
  </p:clrMapOvr>
  <mc:AlternateContent xmlns:mc="http://schemas.openxmlformats.org/markup-compatibility/2006">
    <mc:Choice xmlns=""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9000"/>
                                        <p:tgtEl>
                                          <p:spTgt spid="3"/>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30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37127" y="166283"/>
            <a:ext cx="3395160"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Task 2. Study the advertisement.</a:t>
            </a:r>
            <a:endParaRPr kumimoji="0" lang="ru-RU" sz="1800" b="0" i="0" u="none" strike="noStrike" kern="0" cap="none" spc="0" normalizeH="0" baseline="0" noProof="0" dirty="0">
              <a:ln>
                <a:noFill/>
              </a:ln>
              <a:solidFill>
                <a:sysClr val="windowText" lastClr="000000"/>
              </a:solidFill>
              <a:effectLst/>
              <a:uLnTx/>
              <a:uFillTx/>
            </a:endParaRPr>
          </a:p>
        </p:txBody>
      </p:sp>
      <p:sp>
        <p:nvSpPr>
          <p:cNvPr id="4" name="Прямоугольник 3"/>
          <p:cNvSpPr/>
          <p:nvPr/>
        </p:nvSpPr>
        <p:spPr>
          <a:xfrm>
            <a:off x="482580" y="2235151"/>
            <a:ext cx="5846302" cy="2862322"/>
          </a:xfrm>
          <a:prstGeom prst="rect">
            <a:avLst/>
          </a:prstGeom>
        </p:spPr>
        <p:txBody>
          <a:bodyPr wrap="square">
            <a:spAutoFit/>
          </a:bodyPr>
          <a:lstStyle/>
          <a:p>
            <a:r>
              <a:rPr lang="en-US" b="1" dirty="0" smtClean="0">
                <a:latin typeface="Times New Roman" pitchFamily="18" charset="0"/>
                <a:cs typeface="Times New Roman" pitchFamily="18" charset="0"/>
              </a:rPr>
              <a:t>You are considering taking art classes and now you'd like</a:t>
            </a:r>
          </a:p>
          <a:p>
            <a:r>
              <a:rPr lang="en-US" b="1" dirty="0" smtClean="0">
                <a:latin typeface="Times New Roman" pitchFamily="18" charset="0"/>
                <a:cs typeface="Times New Roman" pitchFamily="18" charset="0"/>
              </a:rPr>
              <a:t>to get more information. In 1.5 minutes you are to ask</a:t>
            </a:r>
          </a:p>
          <a:p>
            <a:r>
              <a:rPr lang="en-US" b="1" dirty="0" smtClean="0">
                <a:latin typeface="Times New Roman" pitchFamily="18" charset="0"/>
                <a:cs typeface="Times New Roman" pitchFamily="18" charset="0"/>
              </a:rPr>
              <a:t>five direct questions to find out about the following:</a:t>
            </a:r>
            <a:endParaRPr lang="ru-RU" b="1" dirty="0" smtClean="0">
              <a:latin typeface="Times New Roman" pitchFamily="18" charset="0"/>
              <a:cs typeface="Times New Roman" pitchFamily="18" charset="0"/>
            </a:endParaRPr>
          </a:p>
          <a:p>
            <a:pPr lvl="4">
              <a:buFont typeface="Wingdings" pitchFamily="2" charset="2"/>
              <a:buChar char="ü"/>
            </a:pPr>
            <a:r>
              <a:rPr lang="en-US" b="1" dirty="0" smtClean="0">
                <a:latin typeface="Times New Roman" pitchFamily="18" charset="0"/>
                <a:cs typeface="Times New Roman" pitchFamily="18" charset="0"/>
              </a:rPr>
              <a:t>tuition fee</a:t>
            </a:r>
            <a:endParaRPr lang="ru-RU" b="1" dirty="0" smtClean="0">
              <a:latin typeface="Times New Roman" pitchFamily="18" charset="0"/>
              <a:cs typeface="Times New Roman" pitchFamily="18" charset="0"/>
            </a:endParaRPr>
          </a:p>
          <a:p>
            <a:pPr lvl="4">
              <a:buFont typeface="Wingdings" pitchFamily="2" charset="2"/>
              <a:buChar char="ü"/>
            </a:pPr>
            <a:r>
              <a:rPr lang="en-US" b="1" dirty="0" smtClean="0">
                <a:latin typeface="Times New Roman" pitchFamily="18" charset="0"/>
                <a:cs typeface="Times New Roman" pitchFamily="18" charset="0"/>
              </a:rPr>
              <a:t>course location</a:t>
            </a:r>
            <a:endParaRPr lang="ru-RU" b="1" dirty="0" smtClean="0">
              <a:latin typeface="Times New Roman" pitchFamily="18" charset="0"/>
              <a:cs typeface="Times New Roman" pitchFamily="18" charset="0"/>
            </a:endParaRPr>
          </a:p>
          <a:p>
            <a:pPr lvl="4">
              <a:buFont typeface="Wingdings" pitchFamily="2" charset="2"/>
              <a:buChar char="ü"/>
            </a:pPr>
            <a:r>
              <a:rPr lang="en-US" b="1" dirty="0" smtClean="0">
                <a:latin typeface="Times New Roman" pitchFamily="18" charset="0"/>
                <a:cs typeface="Times New Roman" pitchFamily="18" charset="0"/>
              </a:rPr>
              <a:t>duration of the course</a:t>
            </a:r>
            <a:endParaRPr lang="ru-RU" b="1" dirty="0" smtClean="0">
              <a:latin typeface="Times New Roman" pitchFamily="18" charset="0"/>
              <a:cs typeface="Times New Roman" pitchFamily="18" charset="0"/>
            </a:endParaRPr>
          </a:p>
          <a:p>
            <a:pPr lvl="4">
              <a:buFont typeface="Wingdings" pitchFamily="2" charset="2"/>
              <a:buChar char="ü"/>
            </a:pPr>
            <a:r>
              <a:rPr lang="en-US" b="1" dirty="0" smtClean="0">
                <a:latin typeface="Times New Roman" pitchFamily="18" charset="0"/>
                <a:cs typeface="Times New Roman" pitchFamily="18" charset="0"/>
              </a:rPr>
              <a:t>materials necessary to buy</a:t>
            </a:r>
            <a:endParaRPr lang="ru-RU" b="1" dirty="0" smtClean="0">
              <a:latin typeface="Times New Roman" pitchFamily="18" charset="0"/>
              <a:cs typeface="Times New Roman" pitchFamily="18" charset="0"/>
            </a:endParaRPr>
          </a:p>
          <a:p>
            <a:pPr lvl="4">
              <a:buFont typeface="Wingdings" pitchFamily="2" charset="2"/>
              <a:buChar char="ü"/>
            </a:pPr>
            <a:r>
              <a:rPr lang="en-US" b="1" dirty="0" smtClean="0">
                <a:latin typeface="Times New Roman" pitchFamily="18" charset="0"/>
                <a:cs typeface="Times New Roman" pitchFamily="18" charset="0"/>
              </a:rPr>
              <a:t>number of students in a class</a:t>
            </a:r>
            <a:endParaRPr lang="ru-RU" b="1" dirty="0" smtClean="0">
              <a:latin typeface="Times New Roman" pitchFamily="18" charset="0"/>
              <a:cs typeface="Times New Roman" pitchFamily="18" charset="0"/>
            </a:endParaRPr>
          </a:p>
          <a:p>
            <a:pPr lvl="0"/>
            <a:endParaRPr kumimoji="0" lang="en-US" sz="18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ndParaRPr>
          </a:p>
          <a:p>
            <a:pPr lvl="0"/>
            <a:r>
              <a:rPr kumimoji="0" lang="en-US" sz="18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You </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have 20 seconds to ask each question.</a:t>
            </a:r>
            <a:endParaRPr kumimoji="0" lang="ru-RU" sz="1800" b="0" i="0" u="none" strike="noStrike" kern="0" cap="none" spc="0" normalizeH="0" baseline="0" noProof="0" dirty="0">
              <a:ln>
                <a:noFill/>
              </a:ln>
              <a:solidFill>
                <a:sysClr val="windowText" lastClr="000000"/>
              </a:solidFill>
              <a:effectLst/>
              <a:uLnTx/>
              <a:uFillTx/>
            </a:endParaRPr>
          </a:p>
        </p:txBody>
      </p:sp>
      <p:sp>
        <p:nvSpPr>
          <p:cNvPr id="5" name="Кольцо 4"/>
          <p:cNvSpPr/>
          <p:nvPr/>
        </p:nvSpPr>
        <p:spPr>
          <a:xfrm>
            <a:off x="9659154" y="524495"/>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Арка 5"/>
          <p:cNvSpPr/>
          <p:nvPr/>
        </p:nvSpPr>
        <p:spPr>
          <a:xfrm rot="5400000">
            <a:off x="9651641" y="508216"/>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8" name="Рисунок 7" descr="Вариант-2_Задание-2.jpg"/>
          <p:cNvPicPr>
            <a:picLocks noChangeAspect="1"/>
          </p:cNvPicPr>
          <p:nvPr/>
        </p:nvPicPr>
        <p:blipFill>
          <a:blip r:embed="rId2"/>
          <a:stretch>
            <a:fillRect/>
          </a:stretch>
        </p:blipFill>
        <p:spPr>
          <a:xfrm>
            <a:off x="6517819" y="1387011"/>
            <a:ext cx="2944681" cy="4428092"/>
          </a:xfrm>
          <a:prstGeom prst="rect">
            <a:avLst/>
          </a:prstGeom>
        </p:spPr>
      </p:pic>
    </p:spTree>
    <p:extLst>
      <p:ext uri="{BB962C8B-B14F-4D97-AF65-F5344CB8AC3E}">
        <p14:creationId xmlns="" xmlns:p14="http://schemas.microsoft.com/office/powerpoint/2010/main" val="1906301206"/>
      </p:ext>
    </p:extLst>
  </p:cSld>
  <p:clrMapOvr>
    <a:masterClrMapping/>
  </p:clrMapOvr>
  <mc:AlternateContent xmlns:mc="http://schemas.openxmlformats.org/markup-compatibility/2006">
    <mc:Choice xmlns="" xmlns:p14="http://schemas.microsoft.com/office/powerpoint/2010/main" Requires="p14">
      <p:transition spd="slow" p14:dur="2000" advTm="90000"/>
    </mc:Choice>
    <mc:Fallback>
      <p:transition spd="slow"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9000"/>
                                        <p:tgtEl>
                                          <p:spTgt spid="5"/>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3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157508" y="5267780"/>
            <a:ext cx="6096000" cy="461665"/>
          </a:xfrm>
          <a:prstGeom prst="rect">
            <a:avLst/>
          </a:prstGeom>
        </p:spPr>
        <p:txBody>
          <a:bodyPr>
            <a:spAutoFit/>
          </a:bodyPr>
          <a:lstStyle/>
          <a:p>
            <a:pPr lvl="2"/>
            <a:r>
              <a:rPr lang="en-US" sz="2400" b="1" kern="0" dirty="0" smtClean="0">
                <a:solidFill>
                  <a:sysClr val="windowText" lastClr="000000"/>
                </a:solidFill>
                <a:latin typeface="Times New Roman" panose="02020603050405020304" pitchFamily="18" charset="0"/>
              </a:rPr>
              <a:t>1) </a:t>
            </a:r>
            <a:r>
              <a:rPr lang="en-US" sz="2400" b="1" dirty="0" smtClean="0">
                <a:latin typeface="Times New Roman" pitchFamily="18" charset="0"/>
                <a:cs typeface="Times New Roman" pitchFamily="18" charset="0"/>
              </a:rPr>
              <a:t>tuition fee</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10" name="Рисунок 9" descr="Вариант-2_Задание-2.jpg"/>
          <p:cNvPicPr>
            <a:picLocks noChangeAspect="1"/>
          </p:cNvPicPr>
          <p:nvPr/>
        </p:nvPicPr>
        <p:blipFill>
          <a:blip r:embed="rId2"/>
          <a:stretch>
            <a:fillRect/>
          </a:stretch>
        </p:blipFill>
        <p:spPr>
          <a:xfrm>
            <a:off x="4623660" y="493159"/>
            <a:ext cx="2944681" cy="4428092"/>
          </a:xfrm>
          <a:prstGeom prst="rect">
            <a:avLst/>
          </a:prstGeom>
        </p:spPr>
      </p:pic>
    </p:spTree>
    <p:extLst>
      <p:ext uri="{BB962C8B-B14F-4D97-AF65-F5344CB8AC3E}">
        <p14:creationId xmlns="" xmlns:p14="http://schemas.microsoft.com/office/powerpoint/2010/main" val="219449590"/>
      </p:ext>
    </p:extLst>
  </p:cSld>
  <p:clrMapOvr>
    <a:masterClrMapping/>
  </p:clrMapOvr>
  <mc:AlternateContent xmlns:mc="http://schemas.openxmlformats.org/markup-compatibility/2006">
    <mc:Choice xmlns="" xmlns:p14="http://schemas.microsoft.com/office/powerpoint/2010/main"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032383" y="5235394"/>
            <a:ext cx="6096000" cy="461665"/>
          </a:xfrm>
          <a:prstGeom prst="rect">
            <a:avLst/>
          </a:prstGeom>
        </p:spPr>
        <p:txBody>
          <a:bodyPr>
            <a:spAutoFit/>
          </a:bodyPr>
          <a:lstStyle/>
          <a:p>
            <a:pPr lvl="2"/>
            <a:r>
              <a:rPr lang="en-US" sz="2400" b="1" kern="0" dirty="0" smtClean="0">
                <a:solidFill>
                  <a:sysClr val="windowText" lastClr="000000"/>
                </a:solidFill>
                <a:latin typeface="Times New Roman" panose="02020603050405020304" pitchFamily="18" charset="0"/>
              </a:rPr>
              <a:t>2) </a:t>
            </a:r>
            <a:r>
              <a:rPr lang="en-US" sz="2400" b="1" dirty="0" smtClean="0">
                <a:latin typeface="Times New Roman" pitchFamily="18" charset="0"/>
                <a:cs typeface="Times New Roman" pitchFamily="18" charset="0"/>
              </a:rPr>
              <a:t>course location</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6" name="Рисунок 5" descr="Вариант-2_Задание-2.jpg"/>
          <p:cNvPicPr>
            <a:picLocks noChangeAspect="1"/>
          </p:cNvPicPr>
          <p:nvPr/>
        </p:nvPicPr>
        <p:blipFill>
          <a:blip r:embed="rId2"/>
          <a:stretch>
            <a:fillRect/>
          </a:stretch>
        </p:blipFill>
        <p:spPr>
          <a:xfrm>
            <a:off x="4623660" y="441788"/>
            <a:ext cx="2944681" cy="4428092"/>
          </a:xfrm>
          <a:prstGeom prst="rect">
            <a:avLst/>
          </a:prstGeom>
        </p:spPr>
      </p:pic>
    </p:spTree>
    <p:extLst>
      <p:ext uri="{BB962C8B-B14F-4D97-AF65-F5344CB8AC3E}">
        <p14:creationId xmlns="" xmlns:p14="http://schemas.microsoft.com/office/powerpoint/2010/main" val="361448486"/>
      </p:ext>
    </p:extLst>
  </p:cSld>
  <p:clrMapOvr>
    <a:masterClrMapping/>
  </p:clrMapOvr>
  <mc:AlternateContent xmlns:mc="http://schemas.openxmlformats.org/markup-compatibility/2006">
    <mc:Choice xmlns="" xmlns:p14="http://schemas.microsoft.com/office/powerpoint/2010/main"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52536" y="5220362"/>
            <a:ext cx="6096000" cy="461665"/>
          </a:xfrm>
          <a:prstGeom prst="rect">
            <a:avLst/>
          </a:prstGeom>
        </p:spPr>
        <p:txBody>
          <a:bodyPr>
            <a:spAutoFit/>
          </a:bodyPr>
          <a:lstStyle/>
          <a:p>
            <a:pPr lvl="2"/>
            <a:r>
              <a:rPr lang="en-US" sz="2400" b="1" kern="0" dirty="0" smtClean="0">
                <a:solidFill>
                  <a:sysClr val="windowText" lastClr="000000"/>
                </a:solidFill>
                <a:latin typeface="Times New Roman" panose="02020603050405020304" pitchFamily="18" charset="0"/>
              </a:rPr>
              <a:t>3) </a:t>
            </a:r>
            <a:r>
              <a:rPr lang="en-US" sz="2400" b="1" dirty="0" smtClean="0">
                <a:latin typeface="Times New Roman" pitchFamily="18" charset="0"/>
                <a:cs typeface="Times New Roman" pitchFamily="18" charset="0"/>
              </a:rPr>
              <a:t>duration of the course</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6" name="Рисунок 5" descr="Вариант-2_Задание-2.jpg"/>
          <p:cNvPicPr>
            <a:picLocks noChangeAspect="1"/>
          </p:cNvPicPr>
          <p:nvPr/>
        </p:nvPicPr>
        <p:blipFill>
          <a:blip r:embed="rId2"/>
          <a:stretch>
            <a:fillRect/>
          </a:stretch>
        </p:blipFill>
        <p:spPr>
          <a:xfrm>
            <a:off x="4623660" y="339047"/>
            <a:ext cx="2944681" cy="4428092"/>
          </a:xfrm>
          <a:prstGeom prst="rect">
            <a:avLst/>
          </a:prstGeom>
        </p:spPr>
      </p:pic>
    </p:spTree>
    <p:extLst>
      <p:ext uri="{BB962C8B-B14F-4D97-AF65-F5344CB8AC3E}">
        <p14:creationId xmlns="" xmlns:p14="http://schemas.microsoft.com/office/powerpoint/2010/main" val="2399297162"/>
      </p:ext>
    </p:extLst>
  </p:cSld>
  <p:clrMapOvr>
    <a:masterClrMapping/>
  </p:clrMapOvr>
  <mc:AlternateContent xmlns:mc="http://schemas.openxmlformats.org/markup-compatibility/2006">
    <mc:Choice xmlns="" xmlns:p14="http://schemas.microsoft.com/office/powerpoint/2010/main"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61124" y="5025378"/>
            <a:ext cx="6096000" cy="461665"/>
          </a:xfrm>
          <a:prstGeom prst="rect">
            <a:avLst/>
          </a:prstGeom>
        </p:spPr>
        <p:txBody>
          <a:bodyPr>
            <a:spAutoFit/>
          </a:bodyPr>
          <a:lstStyle/>
          <a:p>
            <a:pPr lvl="2"/>
            <a:r>
              <a:rPr lang="en-US" sz="2400" b="1" kern="0" dirty="0" smtClean="0">
                <a:solidFill>
                  <a:sysClr val="windowText" lastClr="000000"/>
                </a:solidFill>
                <a:latin typeface="Times New Roman" panose="02020603050405020304" pitchFamily="18" charset="0"/>
              </a:rPr>
              <a:t>4) </a:t>
            </a:r>
            <a:r>
              <a:rPr lang="en-US" sz="2400" b="1" dirty="0" smtClean="0">
                <a:latin typeface="Times New Roman" pitchFamily="18" charset="0"/>
                <a:cs typeface="Times New Roman" pitchFamily="18" charset="0"/>
              </a:rPr>
              <a:t>materials necessary to buy</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6" name="Рисунок 5" descr="Вариант-2_Задание-2.jpg"/>
          <p:cNvPicPr>
            <a:picLocks noChangeAspect="1"/>
          </p:cNvPicPr>
          <p:nvPr/>
        </p:nvPicPr>
        <p:blipFill>
          <a:blip r:embed="rId2"/>
          <a:stretch>
            <a:fillRect/>
          </a:stretch>
        </p:blipFill>
        <p:spPr>
          <a:xfrm>
            <a:off x="4623660" y="287676"/>
            <a:ext cx="2944681" cy="4428092"/>
          </a:xfrm>
          <a:prstGeom prst="rect">
            <a:avLst/>
          </a:prstGeom>
        </p:spPr>
      </p:pic>
    </p:spTree>
    <p:extLst>
      <p:ext uri="{BB962C8B-B14F-4D97-AF65-F5344CB8AC3E}">
        <p14:creationId xmlns="" xmlns:p14="http://schemas.microsoft.com/office/powerpoint/2010/main" val="1390577717"/>
      </p:ext>
    </p:extLst>
  </p:cSld>
  <p:clrMapOvr>
    <a:masterClrMapping/>
  </p:clrMapOvr>
  <mc:AlternateContent xmlns:mc="http://schemas.openxmlformats.org/markup-compatibility/2006">
    <mc:Choice xmlns="" xmlns:p14="http://schemas.microsoft.com/office/powerpoint/2010/main"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7558" y="5329439"/>
            <a:ext cx="5242974" cy="461665"/>
          </a:xfrm>
          <a:prstGeom prst="rect">
            <a:avLst/>
          </a:prstGeom>
        </p:spPr>
        <p:txBody>
          <a:bodyPr wrap="none">
            <a:spAutoFit/>
          </a:bodyPr>
          <a:lstStyle/>
          <a:p>
            <a:pPr lvl="2"/>
            <a:r>
              <a:rPr lang="en-US" sz="2400" b="1" kern="0" dirty="0" smtClean="0">
                <a:solidFill>
                  <a:sysClr val="windowText" lastClr="000000"/>
                </a:solidFill>
                <a:latin typeface="Times New Roman" panose="02020603050405020304" pitchFamily="18" charset="0"/>
              </a:rPr>
              <a:t>5) </a:t>
            </a:r>
            <a:r>
              <a:rPr lang="en-US" sz="2400" b="1" dirty="0" smtClean="0">
                <a:latin typeface="Times New Roman" pitchFamily="18" charset="0"/>
                <a:cs typeface="Times New Roman" pitchFamily="18" charset="0"/>
              </a:rPr>
              <a:t>number of students in a class</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8" name="Рисунок 7" descr="Вариант-2_Задание-2.jpg"/>
          <p:cNvPicPr>
            <a:picLocks noChangeAspect="1"/>
          </p:cNvPicPr>
          <p:nvPr/>
        </p:nvPicPr>
        <p:blipFill>
          <a:blip r:embed="rId2"/>
          <a:stretch>
            <a:fillRect/>
          </a:stretch>
        </p:blipFill>
        <p:spPr>
          <a:xfrm>
            <a:off x="4623660" y="565078"/>
            <a:ext cx="2944681" cy="4428092"/>
          </a:xfrm>
          <a:prstGeom prst="rect">
            <a:avLst/>
          </a:prstGeom>
        </p:spPr>
      </p:pic>
    </p:spTree>
    <p:extLst>
      <p:ext uri="{BB962C8B-B14F-4D97-AF65-F5344CB8AC3E}">
        <p14:creationId xmlns="" xmlns:p14="http://schemas.microsoft.com/office/powerpoint/2010/main" val="344081022"/>
      </p:ext>
    </p:extLst>
  </p:cSld>
  <p:clrMapOvr>
    <a:masterClrMapping/>
  </p:clrMapOvr>
  <mc:AlternateContent xmlns:mc="http://schemas.openxmlformats.org/markup-compatibility/2006">
    <mc:Choice xmlns="" xmlns:p14="http://schemas.microsoft.com/office/powerpoint/2010/main"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presentation_rus_2">
  <a:themeElements>
    <a:clrScheme name="presentation_rus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_rus_2">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4000" b="0" i="0" u="none" strike="noStrike" cap="none" normalizeH="0" baseline="0" smtClean="0">
            <a:ln>
              <a:noFill/>
            </a:ln>
            <a:solidFill>
              <a:schemeClr val="tx1"/>
            </a:solidFill>
            <a:effectLst/>
            <a:latin typeface="Arial" charset="0"/>
          </a:defRPr>
        </a:defPPr>
      </a:lstStyle>
    </a:lnDef>
  </a:objectDefaults>
  <a:extraClrSchemeLst>
    <a:extraClrScheme>
      <a:clrScheme name="presentation_rus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_rus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_rus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_rus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_rus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_rus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_rus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_rus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_rus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_rus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_rus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_rus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970</Words>
  <Application>Microsoft Office PowerPoint</Application>
  <PresentationFormat>Произвольный</PresentationFormat>
  <Paragraphs>78</Paragraphs>
  <Slides>16</Slides>
  <Notes>0</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16</vt:i4>
      </vt:variant>
    </vt:vector>
  </HeadingPairs>
  <TitlesOfParts>
    <vt:vector size="19" baseType="lpstr">
      <vt:lpstr>presentation_rus_2</vt:lpstr>
      <vt:lpstr>1_Тема Office</vt:lpstr>
      <vt:lpstr>Точечный рисунок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Maria Altman</dc:creator>
  <cp:lastModifiedBy>Tatyana</cp:lastModifiedBy>
  <cp:revision>48</cp:revision>
  <dcterms:created xsi:type="dcterms:W3CDTF">2016-04-13T17:44:29Z</dcterms:created>
  <dcterms:modified xsi:type="dcterms:W3CDTF">2019-04-13T16:44:32Z</dcterms:modified>
</cp:coreProperties>
</file>