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1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E8482F-1743-410C-A8DB-BA7338617405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C7B219-550D-49F2-8EE6-40D5A83CBB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E05D2-0803-4279-B801-88941CF8EDF0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8C1A-CE99-4C61-85F6-3283DDC982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72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0639-F5F4-42D2-994C-525222565499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3E81A-66A9-483C-8404-DED2CFE084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979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640F-D9C7-4376-8302-1C187DD73479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E4C9-06E2-45A6-8EE9-1AF0F84D36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90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A404F-A459-4BA4-A3D1-E96D037D84CF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314F-2F20-44E5-9C52-C9D0061F8C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84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BD3A5-5C02-4962-B6E3-64897945CD63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66AD-9F14-4D42-9A8F-11DC5766AF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60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39F2-EAD4-4C65-8B0C-F9C9FC1FE9BA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6541-0DB8-4387-9E1E-7067502F13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149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3D0F-E2C0-4606-9665-47C58E2C3ABF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8230-312B-4CF3-80A5-7D3670C0B9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55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C031-332B-45CF-81B0-EC19440DA0E0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85F4-8FC7-49B4-AE93-D294740E1D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39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8808-257B-401E-8F79-E0C78C2406B5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A48F4-DAE5-4DDC-9DFC-B046493F34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16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6E83-B3A5-488D-88A5-283DC4C95529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A05B-0579-48BF-8F2E-CF242751D0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02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0D6E3-9301-4A22-B899-C8C30507672A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AD46C-F0DE-4F2F-B634-EB17BC2589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88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5A7933-1A29-4B2C-8005-65AD5CBD1C9B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63312F-5C28-4707-A93B-319136A0C3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432175" y="142875"/>
            <a:ext cx="5543550" cy="1357313"/>
          </a:xfrm>
          <a:prstGeom prst="ribbon2">
            <a:avLst>
              <a:gd name="adj1" fmla="val 6282"/>
              <a:gd name="adj2" fmla="val 75000"/>
            </a:avLst>
          </a:prstGeom>
          <a:solidFill>
            <a:srgbClr val="00B050"/>
          </a:solidFill>
          <a:ln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2800" smtClean="0"/>
              <a:t>Match the </a:t>
            </a:r>
            <a:r>
              <a:rPr lang="en-US" altLang="ru-RU" sz="2800" smtClean="0">
                <a:solidFill>
                  <a:schemeClr val="bg1"/>
                </a:solidFill>
              </a:rPr>
              <a:t>suggestions</a:t>
            </a:r>
            <a:r>
              <a:rPr lang="en-US" altLang="ru-RU" sz="2800" smtClean="0"/>
              <a:t> to the </a:t>
            </a:r>
            <a:r>
              <a:rPr lang="en-US" altLang="ru-RU" sz="2800" smtClean="0">
                <a:solidFill>
                  <a:srgbClr val="FFFF00"/>
                </a:solidFill>
              </a:rPr>
              <a:t>results</a:t>
            </a:r>
            <a:endParaRPr lang="ru-RU" altLang="ru-RU" sz="2800" smtClean="0">
              <a:solidFill>
                <a:srgbClr val="FFFF00"/>
              </a:solidFill>
            </a:endParaRPr>
          </a:p>
        </p:txBody>
      </p:sp>
      <p:grpSp>
        <p:nvGrpSpPr>
          <p:cNvPr id="3075" name="Группа 20"/>
          <p:cNvGrpSpPr>
            <a:grpSpLocks/>
          </p:cNvGrpSpPr>
          <p:nvPr/>
        </p:nvGrpSpPr>
        <p:grpSpPr bwMode="auto">
          <a:xfrm>
            <a:off x="741363" y="122238"/>
            <a:ext cx="2762250" cy="1992312"/>
            <a:chOff x="222202" y="928670"/>
            <a:chExt cx="2935977" cy="2280868"/>
          </a:xfrm>
        </p:grpSpPr>
        <p:pic>
          <p:nvPicPr>
            <p:cNvPr id="3120" name="Picture 13" descr="C:\Documents and Settings\ЯТИ\Local Settings\Temporary Internet Files\Content.IE5\OHANSPAJ\MPj04069540000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7" r="20000"/>
            <a:stretch>
              <a:fillRect/>
            </a:stretch>
          </p:blipFill>
          <p:spPr bwMode="auto">
            <a:xfrm>
              <a:off x="571472" y="928670"/>
              <a:ext cx="2237438" cy="1928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Блок-схема: знак завершения 19"/>
            <p:cNvSpPr/>
            <p:nvPr/>
          </p:nvSpPr>
          <p:spPr>
            <a:xfrm>
              <a:off x="222202" y="2808582"/>
              <a:ext cx="2935977" cy="400956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</a:t>
              </a:r>
              <a:r>
                <a:rPr lang="en-US" dirty="0"/>
                <a:t>eople </a:t>
              </a:r>
              <a:r>
                <a:rPr lang="en-US" dirty="0"/>
                <a:t>recycle things</a:t>
              </a:r>
              <a:endParaRPr lang="ru-RU" dirty="0"/>
            </a:p>
          </p:txBody>
        </p:sp>
      </p:grpSp>
      <p:grpSp>
        <p:nvGrpSpPr>
          <p:cNvPr id="3076" name="Группа 22"/>
          <p:cNvGrpSpPr>
            <a:grpSpLocks/>
          </p:cNvGrpSpPr>
          <p:nvPr/>
        </p:nvGrpSpPr>
        <p:grpSpPr bwMode="auto">
          <a:xfrm>
            <a:off x="1343025" y="2266950"/>
            <a:ext cx="2425700" cy="2071688"/>
            <a:chOff x="49682" y="2857496"/>
            <a:chExt cx="2379179" cy="1928826"/>
          </a:xfrm>
        </p:grpSpPr>
        <p:pic>
          <p:nvPicPr>
            <p:cNvPr id="3116" name="Picture 8" descr="C:\Documents and Settings\ЯТИ\Local Settings\Temporary Internet Files\Content.IE5\01YJO1AJ\MPj0430887000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345"/>
            <a:stretch>
              <a:fillRect/>
            </a:stretch>
          </p:blipFill>
          <p:spPr bwMode="auto">
            <a:xfrm>
              <a:off x="214282" y="2857496"/>
              <a:ext cx="2206616" cy="1805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Блок-схема: знак завершения 21"/>
            <p:cNvSpPr/>
            <p:nvPr/>
          </p:nvSpPr>
          <p:spPr>
            <a:xfrm>
              <a:off x="49682" y="4373595"/>
              <a:ext cx="2379179" cy="412727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</a:t>
              </a:r>
              <a:r>
                <a:rPr lang="en-US" dirty="0"/>
                <a:t>eople </a:t>
              </a:r>
              <a:r>
                <a:rPr lang="en-US" dirty="0"/>
                <a:t>use bicycles</a:t>
              </a:r>
              <a:endParaRPr lang="ru-RU" dirty="0"/>
            </a:p>
          </p:txBody>
        </p:sp>
      </p:grpSp>
      <p:grpSp>
        <p:nvGrpSpPr>
          <p:cNvPr id="3077" name="Группа 26"/>
          <p:cNvGrpSpPr>
            <a:grpSpLocks/>
          </p:cNvGrpSpPr>
          <p:nvPr/>
        </p:nvGrpSpPr>
        <p:grpSpPr bwMode="auto">
          <a:xfrm>
            <a:off x="831850" y="4475163"/>
            <a:ext cx="2928938" cy="2246312"/>
            <a:chOff x="-409902" y="4786322"/>
            <a:chExt cx="2838763" cy="2000264"/>
          </a:xfrm>
        </p:grpSpPr>
        <p:pic>
          <p:nvPicPr>
            <p:cNvPr id="3112" name="Picture 2" descr="C:\Documents and Settings\ЯТИ\Local Settings\Temporary Internet Files\Content.IE5\0H230H2J\MPj04003720000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" r="13924"/>
            <a:stretch>
              <a:fillRect/>
            </a:stretch>
          </p:blipFill>
          <p:spPr bwMode="auto">
            <a:xfrm>
              <a:off x="214282" y="4786322"/>
              <a:ext cx="2214578" cy="17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Блок-схема: знак завершения 23"/>
            <p:cNvSpPr/>
            <p:nvPr/>
          </p:nvSpPr>
          <p:spPr>
            <a:xfrm>
              <a:off x="-409902" y="6349049"/>
              <a:ext cx="2838763" cy="437537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</a:t>
              </a:r>
              <a:r>
                <a:rPr lang="en-US" dirty="0"/>
                <a:t>mprove </a:t>
              </a:r>
              <a:r>
                <a:rPr lang="en-US" dirty="0"/>
                <a:t>public transport</a:t>
              </a:r>
              <a:endParaRPr lang="ru-RU" dirty="0"/>
            </a:p>
          </p:txBody>
        </p:sp>
      </p:grpSp>
      <p:grpSp>
        <p:nvGrpSpPr>
          <p:cNvPr id="3078" name="Группа 34"/>
          <p:cNvGrpSpPr>
            <a:grpSpLocks/>
          </p:cNvGrpSpPr>
          <p:nvPr/>
        </p:nvGrpSpPr>
        <p:grpSpPr bwMode="auto">
          <a:xfrm>
            <a:off x="8637588" y="20638"/>
            <a:ext cx="3546475" cy="2352675"/>
            <a:chOff x="6058976" y="500042"/>
            <a:chExt cx="3547245" cy="2353559"/>
          </a:xfrm>
        </p:grpSpPr>
        <p:pic>
          <p:nvPicPr>
            <p:cNvPr id="3108" name="Picture 6" descr="C:\Documents and Settings\ЯТИ\Local Settings\Temporary Internet Files\Content.IE5\CP670DMZ\MPj04337310000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68" b="28995"/>
            <a:stretch>
              <a:fillRect/>
            </a:stretch>
          </p:blipFill>
          <p:spPr bwMode="auto">
            <a:xfrm>
              <a:off x="6572264" y="500042"/>
              <a:ext cx="2195074" cy="183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Блок-схема: знак завершения 27"/>
            <p:cNvSpPr/>
            <p:nvPr/>
          </p:nvSpPr>
          <p:spPr>
            <a:xfrm>
              <a:off x="6058976" y="2334191"/>
              <a:ext cx="3547245" cy="519410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have more trees/green areas</a:t>
              </a:r>
              <a:endParaRPr lang="ru-RU" dirty="0"/>
            </a:p>
          </p:txBody>
        </p:sp>
      </p:grpSp>
      <p:grpSp>
        <p:nvGrpSpPr>
          <p:cNvPr id="3079" name="Группа 32"/>
          <p:cNvGrpSpPr>
            <a:grpSpLocks/>
          </p:cNvGrpSpPr>
          <p:nvPr/>
        </p:nvGrpSpPr>
        <p:grpSpPr bwMode="auto">
          <a:xfrm>
            <a:off x="8239125" y="2357438"/>
            <a:ext cx="3689350" cy="2182812"/>
            <a:chOff x="5143504" y="2928934"/>
            <a:chExt cx="3363999" cy="2052992"/>
          </a:xfrm>
        </p:grpSpPr>
        <p:pic>
          <p:nvPicPr>
            <p:cNvPr id="3104" name="Picture 10" descr="C:\Documents and Settings\ЯТИ\Local Settings\Temporary Internet Files\Content.IE5\CP670DMZ\MCj04338590000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8" y="2928934"/>
              <a:ext cx="1828572" cy="182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Блок-схема: знак завершения 28"/>
            <p:cNvSpPr/>
            <p:nvPr/>
          </p:nvSpPr>
          <p:spPr>
            <a:xfrm>
              <a:off x="5143504" y="4493394"/>
              <a:ext cx="3363999" cy="488532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</a:t>
              </a:r>
              <a:r>
                <a:rPr lang="en-US" dirty="0"/>
                <a:t>ut </a:t>
              </a:r>
              <a:r>
                <a:rPr lang="en-US" dirty="0"/>
                <a:t>bins on every street corner</a:t>
              </a:r>
              <a:endParaRPr lang="ru-RU" dirty="0"/>
            </a:p>
          </p:txBody>
        </p:sp>
      </p:grpSp>
      <p:grpSp>
        <p:nvGrpSpPr>
          <p:cNvPr id="3080" name="Группа 33"/>
          <p:cNvGrpSpPr>
            <a:grpSpLocks/>
          </p:cNvGrpSpPr>
          <p:nvPr/>
        </p:nvGrpSpPr>
        <p:grpSpPr bwMode="auto">
          <a:xfrm>
            <a:off x="8737600" y="4643438"/>
            <a:ext cx="2687638" cy="1866900"/>
            <a:chOff x="6572264" y="4857760"/>
            <a:chExt cx="2972546" cy="2179527"/>
          </a:xfrm>
        </p:grpSpPr>
        <p:pic>
          <p:nvPicPr>
            <p:cNvPr id="3100" name="Picture 5" descr="C:\Documents and Settings\ЯТИ\Local Settings\Temporary Internet Files\Content.IE5\0H230H2J\MPj04007300000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05"/>
            <a:stretch>
              <a:fillRect/>
            </a:stretch>
          </p:blipFill>
          <p:spPr bwMode="auto">
            <a:xfrm>
              <a:off x="6588000" y="4857760"/>
              <a:ext cx="2165640" cy="16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Блок-схема: знак завершения 29"/>
            <p:cNvSpPr/>
            <p:nvPr/>
          </p:nvSpPr>
          <p:spPr>
            <a:xfrm>
              <a:off x="6572264" y="6572248"/>
              <a:ext cx="2972546" cy="465039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</a:t>
              </a:r>
              <a:r>
                <a:rPr lang="en-US" dirty="0"/>
                <a:t>reate </a:t>
              </a:r>
              <a:r>
                <a:rPr lang="en-US" dirty="0"/>
                <a:t>more parks</a:t>
              </a:r>
              <a:endParaRPr lang="ru-RU" dirty="0"/>
            </a:p>
          </p:txBody>
        </p:sp>
      </p:grpSp>
      <p:sp>
        <p:nvSpPr>
          <p:cNvPr id="36" name="Блок-схема: знак завершения 35"/>
          <p:cNvSpPr/>
          <p:nvPr/>
        </p:nvSpPr>
        <p:spPr>
          <a:xfrm>
            <a:off x="4738678" y="1785926"/>
            <a:ext cx="2928958" cy="64294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people have more oxygen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7" name="Блок-схема: знак завершения 36"/>
          <p:cNvSpPr/>
          <p:nvPr/>
        </p:nvSpPr>
        <p:spPr>
          <a:xfrm>
            <a:off x="4738678" y="2571744"/>
            <a:ext cx="2928958" cy="64294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not be so much rubbish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8" name="Блок-схема: знак завершения 37"/>
          <p:cNvSpPr/>
          <p:nvPr/>
        </p:nvSpPr>
        <p:spPr>
          <a:xfrm>
            <a:off x="4738678" y="3429000"/>
            <a:ext cx="2928958" cy="64294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people not drop litter in streets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9" name="Блок-схема: знак завершения 38"/>
          <p:cNvSpPr/>
          <p:nvPr/>
        </p:nvSpPr>
        <p:spPr>
          <a:xfrm>
            <a:off x="4738678" y="4286256"/>
            <a:ext cx="2928958" cy="64294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people leave cars at home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0" name="Блок-схема: знак завершения 39"/>
          <p:cNvSpPr/>
          <p:nvPr/>
        </p:nvSpPr>
        <p:spPr>
          <a:xfrm>
            <a:off x="4738678" y="5143512"/>
            <a:ext cx="2928958" cy="64294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children be able to play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1" name="Блок-схема: знак завершения 40"/>
          <p:cNvSpPr/>
          <p:nvPr/>
        </p:nvSpPr>
        <p:spPr>
          <a:xfrm>
            <a:off x="4738678" y="6000768"/>
            <a:ext cx="2928958" cy="64294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cities be less polluted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099" name="Номер слайда 4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FAC47-F5AE-4062-8687-377B91B132CA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C:\Documents and Settings\ЯТИ\Local Settings\Temporary Internet Files\Content.IE5\CP670DMZ\MCj043385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2239963"/>
            <a:ext cx="41021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Блок-схема: знак завершения 28"/>
          <p:cNvSpPr/>
          <p:nvPr/>
        </p:nvSpPr>
        <p:spPr>
          <a:xfrm>
            <a:off x="5238744" y="3065564"/>
            <a:ext cx="4786346" cy="64918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Put bins on every street corner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8" name="Блок-схема: знак завершения 37"/>
          <p:cNvSpPr/>
          <p:nvPr/>
        </p:nvSpPr>
        <p:spPr>
          <a:xfrm>
            <a:off x="5310182" y="4429132"/>
            <a:ext cx="4714908" cy="64294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people not drop litter in streets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2297" name="Номер слайда 2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76AD1B-24B3-431F-B291-4D7F05EFCDB4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524000" y="71438"/>
            <a:ext cx="9144000" cy="928687"/>
          </a:xfrm>
          <a:prstGeom prst="ribbon2">
            <a:avLst>
              <a:gd name="adj1" fmla="val 18676"/>
              <a:gd name="adj2" fmla="val 75000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Conditionals Type 2. </a:t>
            </a:r>
            <a:endParaRPr lang="ru-RU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Выноска со стрелкой вниз 32"/>
          <p:cNvSpPr/>
          <p:nvPr/>
        </p:nvSpPr>
        <p:spPr>
          <a:xfrm>
            <a:off x="4738688" y="928688"/>
            <a:ext cx="2928937" cy="785812"/>
          </a:xfrm>
          <a:prstGeom prst="downArrowCallout">
            <a:avLst>
              <a:gd name="adj1" fmla="val 156500"/>
              <a:gd name="adj2" fmla="val 120443"/>
              <a:gd name="adj3" fmla="val 19698"/>
              <a:gd name="adj4" fmla="val 70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Make sentences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C:\Documents and Settings\ЯТИ\Local Settings\Temporary Internet Files\Content.IE5\CP670DMZ\MCj043385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928813"/>
            <a:ext cx="44227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Блок-схема: знак завершения 28"/>
          <p:cNvSpPr/>
          <p:nvPr/>
        </p:nvSpPr>
        <p:spPr>
          <a:xfrm>
            <a:off x="5024430" y="3143248"/>
            <a:ext cx="5357850" cy="1687890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If the authorities put bins on every street corner, people would not drop litter in streets.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3318" name="Номер слайда 2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A19A58-B2C1-49B2-9BDD-894FF9F148DB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524000" y="71438"/>
            <a:ext cx="9144000" cy="928687"/>
          </a:xfrm>
          <a:prstGeom prst="ribbon2">
            <a:avLst>
              <a:gd name="adj1" fmla="val 18676"/>
              <a:gd name="adj2" fmla="val 75000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Conditionals Type 2. </a:t>
            </a:r>
            <a:endParaRPr lang="ru-RU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Documents and Settings\ЯТИ\Local Settings\Temporary Internet Files\Content.IE5\0H230H2J\MPj0400730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5"/>
          <a:stretch>
            <a:fillRect/>
          </a:stretch>
        </p:blipFill>
        <p:spPr bwMode="auto">
          <a:xfrm>
            <a:off x="1809750" y="1857375"/>
            <a:ext cx="521493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Блок-схема: знак завершения 29"/>
          <p:cNvSpPr/>
          <p:nvPr/>
        </p:nvSpPr>
        <p:spPr>
          <a:xfrm>
            <a:off x="6167438" y="2643182"/>
            <a:ext cx="3857652" cy="632744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create more parks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0" name="Блок-схема: знак завершения 39"/>
          <p:cNvSpPr/>
          <p:nvPr/>
        </p:nvSpPr>
        <p:spPr>
          <a:xfrm>
            <a:off x="6167438" y="3714752"/>
            <a:ext cx="3643338" cy="64294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children be able to play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345" name="Номер слайда 4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1A3EE4-A694-4A1C-8C15-A2D0A8F37C40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524000" y="71438"/>
            <a:ext cx="9144000" cy="928687"/>
          </a:xfrm>
          <a:prstGeom prst="ribbon2">
            <a:avLst>
              <a:gd name="adj1" fmla="val 18676"/>
              <a:gd name="adj2" fmla="val 75000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Conditionals Type 2. </a:t>
            </a:r>
            <a:endParaRPr lang="ru-RU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Выноска со стрелкой вниз 32"/>
          <p:cNvSpPr/>
          <p:nvPr/>
        </p:nvSpPr>
        <p:spPr>
          <a:xfrm>
            <a:off x="4738688" y="928688"/>
            <a:ext cx="2928937" cy="785812"/>
          </a:xfrm>
          <a:prstGeom prst="downArrowCallout">
            <a:avLst>
              <a:gd name="adj1" fmla="val 156500"/>
              <a:gd name="adj2" fmla="val 120443"/>
              <a:gd name="adj3" fmla="val 19698"/>
              <a:gd name="adj4" fmla="val 70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Make sentences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ЯТИ\Local Settings\Temporary Internet Files\Content.IE5\0H230H2J\MPj0400730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5"/>
          <a:stretch>
            <a:fillRect/>
          </a:stretch>
        </p:blipFill>
        <p:spPr bwMode="auto">
          <a:xfrm>
            <a:off x="4054475" y="1000125"/>
            <a:ext cx="408305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Блок-схема: знак завершения 29"/>
          <p:cNvSpPr/>
          <p:nvPr/>
        </p:nvSpPr>
        <p:spPr>
          <a:xfrm>
            <a:off x="3167042" y="4725144"/>
            <a:ext cx="5857916" cy="100010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If authorities created more parks, children would  be able to play safely.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5366" name="Номер слайда 4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F418F7-6E8C-412C-9376-87DA6552FAEE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524000" y="71438"/>
            <a:ext cx="9144000" cy="928687"/>
          </a:xfrm>
          <a:prstGeom prst="ribbon2">
            <a:avLst>
              <a:gd name="adj1" fmla="val 18676"/>
              <a:gd name="adj2" fmla="val 75000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Conditionals Type 2. </a:t>
            </a:r>
            <a:endParaRPr lang="ru-RU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524000" y="71438"/>
            <a:ext cx="9144000" cy="928687"/>
          </a:xfrm>
          <a:prstGeom prst="ribbon2">
            <a:avLst>
              <a:gd name="adj1" fmla="val 18676"/>
              <a:gd name="adj2" fmla="val 75000"/>
            </a:avLst>
          </a:prstGeom>
          <a:solidFill>
            <a:srgbClr val="00B050"/>
          </a:solidFill>
          <a:ln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3200" smtClean="0">
                <a:solidFill>
                  <a:schemeClr val="bg1"/>
                </a:solidFill>
              </a:rPr>
              <a:t>Conditionals Type 2. </a:t>
            </a:r>
            <a:endParaRPr lang="ru-RU" altLang="ru-RU" sz="3200" smtClean="0">
              <a:solidFill>
                <a:srgbClr val="FFFF00"/>
              </a:solidFill>
            </a:endParaRPr>
          </a:p>
        </p:txBody>
      </p:sp>
      <p:pic>
        <p:nvPicPr>
          <p:cNvPr id="4099" name="Picture 13" descr="C:\Documents and Settings\ЯТИ\Local Settings\Temporary Internet Files\Content.IE5\OHANSPAJ\MPj0406954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20000"/>
          <a:stretch>
            <a:fillRect/>
          </a:stretch>
        </p:blipFill>
        <p:spPr bwMode="auto">
          <a:xfrm>
            <a:off x="1738313" y="2114550"/>
            <a:ext cx="47466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Блок-схема: знак завершения 19"/>
          <p:cNvSpPr/>
          <p:nvPr/>
        </p:nvSpPr>
        <p:spPr>
          <a:xfrm>
            <a:off x="6667505" y="2928935"/>
            <a:ext cx="3789699" cy="642917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people recycle things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7" name="Блок-схема: знак завершения 36"/>
          <p:cNvSpPr/>
          <p:nvPr/>
        </p:nvSpPr>
        <p:spPr>
          <a:xfrm>
            <a:off x="6738942" y="4572008"/>
            <a:ext cx="3699468" cy="64294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not be so much rubbish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4738688" y="928688"/>
            <a:ext cx="2928937" cy="785812"/>
          </a:xfrm>
          <a:prstGeom prst="downArrowCallout">
            <a:avLst>
              <a:gd name="adj1" fmla="val 156500"/>
              <a:gd name="adj2" fmla="val 120443"/>
              <a:gd name="adj3" fmla="val 19698"/>
              <a:gd name="adj4" fmla="val 70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Make sentences</a:t>
            </a:r>
            <a:endParaRPr lang="ru-RU" sz="2400" dirty="0"/>
          </a:p>
        </p:txBody>
      </p:sp>
      <p:sp>
        <p:nvSpPr>
          <p:cNvPr id="4107" name="Номер слайда 3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8A714E-6B5B-40B5-9754-2BE6366141CD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524000" y="71438"/>
            <a:ext cx="9144000" cy="928687"/>
          </a:xfrm>
          <a:prstGeom prst="ribbon2">
            <a:avLst>
              <a:gd name="adj1" fmla="val 18676"/>
              <a:gd name="adj2" fmla="val 75000"/>
            </a:avLst>
          </a:prstGeom>
          <a:solidFill>
            <a:srgbClr val="00B050"/>
          </a:solidFill>
          <a:ln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3200" smtClean="0">
                <a:solidFill>
                  <a:schemeClr val="bg1"/>
                </a:solidFill>
              </a:rPr>
              <a:t>Conditionals Type 2. </a:t>
            </a:r>
            <a:endParaRPr lang="ru-RU" altLang="ru-RU" sz="3200" smtClean="0">
              <a:solidFill>
                <a:srgbClr val="FFFF00"/>
              </a:solidFill>
            </a:endParaRPr>
          </a:p>
        </p:txBody>
      </p:sp>
      <p:pic>
        <p:nvPicPr>
          <p:cNvPr id="5123" name="Picture 13" descr="C:\Documents and Settings\ЯТИ\Local Settings\Temporary Internet Files\Content.IE5\OHANSPAJ\MPj0406954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20000"/>
          <a:stretch>
            <a:fillRect/>
          </a:stretch>
        </p:blipFill>
        <p:spPr bwMode="auto">
          <a:xfrm>
            <a:off x="3695700" y="1084263"/>
            <a:ext cx="4800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Блок-схема: знак завершения 19"/>
          <p:cNvSpPr/>
          <p:nvPr/>
        </p:nvSpPr>
        <p:spPr>
          <a:xfrm>
            <a:off x="2999656" y="5013176"/>
            <a:ext cx="6004277" cy="114300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If people recycled things, there  wouldn’t  be so much rubbish everywhere.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127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E29FE1-5A55-4647-9C4E-0A09B0EA760C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C:\Documents and Settings\ЯТИ\Local Settings\Temporary Internet Files\Content.IE5\01YJO1AJ\MPj0430887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5"/>
          <a:stretch>
            <a:fillRect/>
          </a:stretch>
        </p:blipFill>
        <p:spPr bwMode="auto">
          <a:xfrm>
            <a:off x="1820863" y="2000250"/>
            <a:ext cx="480377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Блок-схема: знак завершения 21"/>
          <p:cNvSpPr/>
          <p:nvPr/>
        </p:nvSpPr>
        <p:spPr>
          <a:xfrm>
            <a:off x="6881818" y="2928934"/>
            <a:ext cx="3500462" cy="78581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people use bicycles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1" name="Блок-схема: знак завершения 40"/>
          <p:cNvSpPr/>
          <p:nvPr/>
        </p:nvSpPr>
        <p:spPr>
          <a:xfrm>
            <a:off x="6881818" y="4214818"/>
            <a:ext cx="3500462" cy="714380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cities be less polluted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153" name="Номер слайда 2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92B9D2-4F71-4831-86EC-7D5573F5B2D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524000" y="71438"/>
            <a:ext cx="9144000" cy="928687"/>
          </a:xfrm>
          <a:prstGeom prst="ribbon2">
            <a:avLst>
              <a:gd name="adj1" fmla="val 18676"/>
              <a:gd name="adj2" fmla="val 75000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Conditionals Type 2. </a:t>
            </a:r>
            <a:endParaRPr lang="ru-RU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4738688" y="928688"/>
            <a:ext cx="2928937" cy="785812"/>
          </a:xfrm>
          <a:prstGeom prst="downArrowCallout">
            <a:avLst>
              <a:gd name="adj1" fmla="val 156500"/>
              <a:gd name="adj2" fmla="val 120443"/>
              <a:gd name="adj3" fmla="val 19698"/>
              <a:gd name="adj4" fmla="val 70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Make sentences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C:\Documents and Settings\ЯТИ\Local Settings\Temporary Internet Files\Content.IE5\01YJO1AJ\MPj0430887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5"/>
          <a:stretch>
            <a:fillRect/>
          </a:stretch>
        </p:blipFill>
        <p:spPr bwMode="auto">
          <a:xfrm>
            <a:off x="3238500" y="928688"/>
            <a:ext cx="563245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Блок-схема: знак завершения 21"/>
          <p:cNvSpPr/>
          <p:nvPr/>
        </p:nvSpPr>
        <p:spPr>
          <a:xfrm>
            <a:off x="2161354" y="5477667"/>
            <a:ext cx="7786742" cy="78581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If people used bicycles, our cities would be less polluted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174" name="Номер слайда 2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909742-15ED-4A74-8518-5C3D89F73EC4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524000" y="71438"/>
            <a:ext cx="9144000" cy="928687"/>
          </a:xfrm>
          <a:prstGeom prst="ribbon2">
            <a:avLst>
              <a:gd name="adj1" fmla="val 18676"/>
              <a:gd name="adj2" fmla="val 75000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Conditionals Type 2. </a:t>
            </a:r>
            <a:endParaRPr lang="ru-RU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ЯТИ\Local Settings\Temporary Internet Files\Content.IE5\0H230H2J\MPj040037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13924"/>
          <a:stretch>
            <a:fillRect/>
          </a:stretch>
        </p:blipFill>
        <p:spPr bwMode="auto">
          <a:xfrm>
            <a:off x="1524000" y="1928813"/>
            <a:ext cx="5513388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Блок-схема: знак завершения 23"/>
          <p:cNvSpPr/>
          <p:nvPr/>
        </p:nvSpPr>
        <p:spPr>
          <a:xfrm>
            <a:off x="6524628" y="4643470"/>
            <a:ext cx="3929090" cy="714356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improve public transport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9" name="Блок-схема: знак завершения 38"/>
          <p:cNvSpPr/>
          <p:nvPr/>
        </p:nvSpPr>
        <p:spPr>
          <a:xfrm>
            <a:off x="6524628" y="3357586"/>
            <a:ext cx="3857652" cy="714380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people leave cars at home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201" name="Номер слайда 2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661120-FC96-40B3-B2F6-31DEEC2C858C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524000" y="71438"/>
            <a:ext cx="9144000" cy="928687"/>
          </a:xfrm>
          <a:prstGeom prst="ribbon2">
            <a:avLst>
              <a:gd name="adj1" fmla="val 18676"/>
              <a:gd name="adj2" fmla="val 75000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Conditionals Type 2. </a:t>
            </a:r>
            <a:endParaRPr lang="ru-RU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Выноска со стрелкой вниз 32"/>
          <p:cNvSpPr/>
          <p:nvPr/>
        </p:nvSpPr>
        <p:spPr>
          <a:xfrm>
            <a:off x="4738688" y="928688"/>
            <a:ext cx="2928937" cy="785812"/>
          </a:xfrm>
          <a:prstGeom prst="downArrowCallout">
            <a:avLst>
              <a:gd name="adj1" fmla="val 156500"/>
              <a:gd name="adj2" fmla="val 120443"/>
              <a:gd name="adj3" fmla="val 19698"/>
              <a:gd name="adj4" fmla="val 70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Make sentences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ЯТИ\Local Settings\Temporary Internet Files\Content.IE5\0H230H2J\MPj040037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13924"/>
          <a:stretch>
            <a:fillRect/>
          </a:stretch>
        </p:blipFill>
        <p:spPr bwMode="auto">
          <a:xfrm>
            <a:off x="3024188" y="1000125"/>
            <a:ext cx="5513387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Блок-схема: знак завершения 38"/>
          <p:cNvSpPr/>
          <p:nvPr/>
        </p:nvSpPr>
        <p:spPr>
          <a:xfrm>
            <a:off x="2530453" y="5445224"/>
            <a:ext cx="6500858" cy="714380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 If authorities  improved public transport, people would leave their cars at home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9222" name="Номер слайда 2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17C278-CD5D-4223-A479-49C3FD812AD1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524000" y="71438"/>
            <a:ext cx="9144000" cy="928687"/>
          </a:xfrm>
          <a:prstGeom prst="ribbon2">
            <a:avLst>
              <a:gd name="adj1" fmla="val 18676"/>
              <a:gd name="adj2" fmla="val 75000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Conditionals Type 2. </a:t>
            </a:r>
            <a:endParaRPr lang="ru-RU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:\Documents and Settings\ЯТИ\Local Settings\Temporary Internet Files\Content.IE5\CP670DMZ\MPj0433731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 b="28995"/>
          <a:stretch>
            <a:fillRect/>
          </a:stretch>
        </p:blipFill>
        <p:spPr bwMode="auto">
          <a:xfrm>
            <a:off x="1770063" y="1785938"/>
            <a:ext cx="520382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Блок-схема: знак завершения 27"/>
          <p:cNvSpPr/>
          <p:nvPr/>
        </p:nvSpPr>
        <p:spPr>
          <a:xfrm>
            <a:off x="6310314" y="3000372"/>
            <a:ext cx="4214842" cy="64918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have more trees/green areas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6" name="Блок-схема: знак завершения 35"/>
          <p:cNvSpPr/>
          <p:nvPr/>
        </p:nvSpPr>
        <p:spPr>
          <a:xfrm>
            <a:off x="6310314" y="4214818"/>
            <a:ext cx="4214842" cy="64294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people have more oxygen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0249" name="Номер слайда 2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691BF1-412B-4993-B7B2-83CD23DD4F3D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524000" y="71438"/>
            <a:ext cx="9144000" cy="928687"/>
          </a:xfrm>
          <a:prstGeom prst="ribbon2">
            <a:avLst>
              <a:gd name="adj1" fmla="val 18676"/>
              <a:gd name="adj2" fmla="val 75000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Conditionals Type 2. </a:t>
            </a:r>
            <a:endParaRPr lang="ru-RU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Выноска со стрелкой вниз 32"/>
          <p:cNvSpPr/>
          <p:nvPr/>
        </p:nvSpPr>
        <p:spPr>
          <a:xfrm>
            <a:off x="4738688" y="928688"/>
            <a:ext cx="2928937" cy="785812"/>
          </a:xfrm>
          <a:prstGeom prst="downArrowCallout">
            <a:avLst>
              <a:gd name="adj1" fmla="val 156500"/>
              <a:gd name="adj2" fmla="val 120443"/>
              <a:gd name="adj3" fmla="val 19698"/>
              <a:gd name="adj4" fmla="val 70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Make sentences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Documents and Settings\ЯТИ\Local Settings\Temporary Internet Files\Content.IE5\CP670DMZ\MPj0433731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 b="28995"/>
          <a:stretch>
            <a:fillRect/>
          </a:stretch>
        </p:blipFill>
        <p:spPr bwMode="auto">
          <a:xfrm>
            <a:off x="3622675" y="1000125"/>
            <a:ext cx="4946650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Блок-схема: знак завершения 27"/>
          <p:cNvSpPr/>
          <p:nvPr/>
        </p:nvSpPr>
        <p:spPr>
          <a:xfrm>
            <a:off x="2559819" y="5119770"/>
            <a:ext cx="7072362" cy="1168539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If cities had more trees and green areas, people would have more oxygen.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270" name="Номер слайда 2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F46B1A-BD7C-4B15-8E21-0E82B1795711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524000" y="71438"/>
            <a:ext cx="9144000" cy="928687"/>
          </a:xfrm>
          <a:prstGeom prst="ribbon2">
            <a:avLst>
              <a:gd name="adj1" fmla="val 18676"/>
              <a:gd name="adj2" fmla="val 75000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Conditionals Type 2. </a:t>
            </a:r>
            <a:endParaRPr lang="ru-RU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266</Words>
  <Application>Microsoft Office PowerPoint</Application>
  <PresentationFormat>Широкоэкранный</PresentationFormat>
  <Paragraphs>62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Match the suggestions to the results</vt:lpstr>
      <vt:lpstr>Conditionals Type 2. </vt:lpstr>
      <vt:lpstr>Conditionals Type 2.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Tata</dc:creator>
  <cp:lastModifiedBy>Tata</cp:lastModifiedBy>
  <cp:revision>46</cp:revision>
  <dcterms:modified xsi:type="dcterms:W3CDTF">2022-01-11T19:37:58Z</dcterms:modified>
</cp:coreProperties>
</file>